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8" r:id="rId3"/>
    <p:sldId id="261" r:id="rId4"/>
    <p:sldId id="262" r:id="rId5"/>
    <p:sldId id="284" r:id="rId6"/>
    <p:sldId id="297" r:id="rId7"/>
    <p:sldId id="269" r:id="rId8"/>
    <p:sldId id="257" r:id="rId9"/>
    <p:sldId id="259" r:id="rId10"/>
    <p:sldId id="260" r:id="rId11"/>
    <p:sldId id="265" r:id="rId12"/>
    <p:sldId id="264" r:id="rId13"/>
    <p:sldId id="263" r:id="rId14"/>
    <p:sldId id="270" r:id="rId15"/>
    <p:sldId id="267" r:id="rId16"/>
    <p:sldId id="268" r:id="rId17"/>
    <p:sldId id="266"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5" r:id="rId31"/>
    <p:sldId id="283" r:id="rId32"/>
    <p:sldId id="286" r:id="rId33"/>
    <p:sldId id="287" r:id="rId34"/>
    <p:sldId id="289" r:id="rId35"/>
    <p:sldId id="290" r:id="rId36"/>
    <p:sldId id="293" r:id="rId37"/>
    <p:sldId id="294" r:id="rId38"/>
    <p:sldId id="298" r:id="rId39"/>
    <p:sldId id="299" r:id="rId40"/>
    <p:sldId id="300" r:id="rId41"/>
    <p:sldId id="295" r:id="rId42"/>
    <p:sldId id="296" r:id="rId43"/>
    <p:sldId id="291" r:id="rId44"/>
    <p:sldId id="292" r:id="rId4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358"/>
    <a:srgbClr val="CADF9E"/>
    <a:srgbClr val="A5AC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99"/>
  </p:normalViewPr>
  <p:slideViewPr>
    <p:cSldViewPr snapToGrid="0" showGuides="1">
      <p:cViewPr varScale="1">
        <p:scale>
          <a:sx n="56" d="100"/>
          <a:sy n="56" d="100"/>
        </p:scale>
        <p:origin x="56" y="11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09214-BC24-D941-A17E-46EFBE738401}"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8FE7B-6BFE-5A4E-8CFB-4B8BBC7B54AE}" type="slidenum">
              <a:rPr lang="en-US" smtClean="0"/>
              <a:t>‹Nº›</a:t>
            </a:fld>
            <a:endParaRPr lang="en-US"/>
          </a:p>
        </p:txBody>
      </p:sp>
    </p:spTree>
    <p:extLst>
      <p:ext uri="{BB962C8B-B14F-4D97-AF65-F5344CB8AC3E}">
        <p14:creationId xmlns:p14="http://schemas.microsoft.com/office/powerpoint/2010/main" val="21290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B8FE7B-6BFE-5A4E-8CFB-4B8BBC7B54AE}" type="slidenum">
              <a:rPr lang="en-US" smtClean="0"/>
              <a:t>5</a:t>
            </a:fld>
            <a:endParaRPr lang="en-US"/>
          </a:p>
        </p:txBody>
      </p:sp>
    </p:spTree>
    <p:extLst>
      <p:ext uri="{BB962C8B-B14F-4D97-AF65-F5344CB8AC3E}">
        <p14:creationId xmlns:p14="http://schemas.microsoft.com/office/powerpoint/2010/main" val="6078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5654-0852-C7EA-BC2B-9373413338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E176E3EC-061C-9CBB-B091-3592BEF58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2468D78F-FAAD-BAAC-7D42-C9F012A89C11}"/>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E2E123D5-C0BF-AA9C-3254-0ED42B600C5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CEA43C7-D466-F058-FE77-A5669D05B505}"/>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124735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40A6-D8ED-B02A-2A83-125E5142B352}"/>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D79F99B4-83DF-4665-E35A-5E086B60F5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DA546FC-C63A-3F73-4457-838219CFD873}"/>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AE4B6384-4B2F-032F-D782-E8AC5E7E1C2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FDFA5565-7EAF-78F9-103D-09C210E2BF27}"/>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4066922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142549-B44E-31B5-1CD1-3CC8EB39140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3F88542-1E23-0229-1A36-245E40ED0A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F26F9871-FA65-7787-6D41-0FA17BDD78C4}"/>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0CE852F9-38B6-85E7-CB47-084D4DC4178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BE96FB8-7199-5326-E234-C04DDE3831E0}"/>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626153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8C67-5B38-2033-0D5D-8CDBC7C921D5}"/>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519853C3-BEF3-BF08-F991-F050510BB5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CD585AC6-2DDE-9407-48D7-B4427449B479}"/>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37407113-3B35-CCB6-EEB6-8EE15208C8E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134EBA8A-6A37-A510-4857-FDD20DC2EBDE}"/>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120673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BF14-06B3-60D3-E8D0-5303A206858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22290636-CF55-C05D-2ADD-5A557B388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F00FE73-E780-941A-8940-17AF8E750CBC}"/>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467974D4-235A-C6E9-4CC5-FD3ADD78E58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E9CB7ACF-34B3-7928-8B7E-F82ABCBA643F}"/>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175148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CDB7-17F3-93E8-FD1D-C4E453234C79}"/>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D7AA5A4C-1311-873F-2968-1BA084464D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583E728E-E8A6-102C-58B8-91703B968A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875778E4-3488-F849-7E70-600B2C454533}"/>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6" name="Footer Placeholder 5">
            <a:extLst>
              <a:ext uri="{FF2B5EF4-FFF2-40B4-BE49-F238E27FC236}">
                <a16:creationId xmlns:a16="http://schemas.microsoft.com/office/drawing/2014/main" id="{A86E5B1E-C2C1-BDC8-B15F-4955541E4D8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547E5F8-E7AF-7E88-D352-429D38ACC90C}"/>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185589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12EC-E076-2C95-86B2-DA10279D8E90}"/>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85ABA8D1-7A34-179B-5E38-ACD962196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F72967-4AB4-3749-6F5F-C6B8FF9129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4E13B71D-DF7F-D2AE-B2CC-6F094197D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4FC20B-3FEF-C6C8-AA94-701426F007A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B5F89EA2-5E77-3A70-EE92-CCF480119B15}"/>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8" name="Footer Placeholder 7">
            <a:extLst>
              <a:ext uri="{FF2B5EF4-FFF2-40B4-BE49-F238E27FC236}">
                <a16:creationId xmlns:a16="http://schemas.microsoft.com/office/drawing/2014/main" id="{B338FF62-EEA5-B49F-4C84-0563A41C35D4}"/>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08FF5D88-CC2A-C68C-4EA0-DA6468A71973}"/>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2633097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E06E-9E8A-CE21-7D63-9E73B625F8AF}"/>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D05BFF18-B26B-B430-A182-5689CD1941E8}"/>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4" name="Footer Placeholder 3">
            <a:extLst>
              <a:ext uri="{FF2B5EF4-FFF2-40B4-BE49-F238E27FC236}">
                <a16:creationId xmlns:a16="http://schemas.microsoft.com/office/drawing/2014/main" id="{2FF08885-01CB-B869-27A5-AC8D166B2399}"/>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FA468D57-3170-CA98-DDC1-D4FE504E5C5D}"/>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398760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D28E2-4CE5-2ABF-76E0-10881FA60881}"/>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3" name="Footer Placeholder 2">
            <a:extLst>
              <a:ext uri="{FF2B5EF4-FFF2-40B4-BE49-F238E27FC236}">
                <a16:creationId xmlns:a16="http://schemas.microsoft.com/office/drawing/2014/main" id="{D22201A1-6C3B-7A15-3416-4111BB3EB590}"/>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C824C698-854D-89FF-A03E-37289C143D17}"/>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239578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0EB1-A8E4-FCB1-9315-8313375BC7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46F77340-048C-93A7-AADB-C9D53D5F3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A45F3B65-66D5-FDF8-40AA-3C898C60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269D4D-3424-A61D-01BF-EB5B41D0550F}"/>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6" name="Footer Placeholder 5">
            <a:extLst>
              <a:ext uri="{FF2B5EF4-FFF2-40B4-BE49-F238E27FC236}">
                <a16:creationId xmlns:a16="http://schemas.microsoft.com/office/drawing/2014/main" id="{EE27762D-7800-1783-24C1-095FE57777CA}"/>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71CD831E-5CCA-523D-6F79-0092B4CE39C5}"/>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2565076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2C03-1542-0A36-524D-F04A6C035C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4076D4A2-D58A-9F65-B33C-2D9B031E66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AED04FD4-A36A-CEE2-673B-1EF8DDCF2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FE32D-3ACF-A0FB-EA93-3E9F46173C77}"/>
              </a:ext>
            </a:extLst>
          </p:cNvPr>
          <p:cNvSpPr>
            <a:spLocks noGrp="1"/>
          </p:cNvSpPr>
          <p:nvPr>
            <p:ph type="dt" sz="half" idx="10"/>
          </p:nvPr>
        </p:nvSpPr>
        <p:spPr/>
        <p:txBody>
          <a:bodyPr/>
          <a:lstStyle/>
          <a:p>
            <a:fld id="{18CCA34F-5D7E-D74F-AE78-873EBA4ED677}" type="datetimeFigureOut">
              <a:rPr lang="en-ES" smtClean="0"/>
              <a:t>05/01/2024</a:t>
            </a:fld>
            <a:endParaRPr lang="en-ES"/>
          </a:p>
        </p:txBody>
      </p:sp>
      <p:sp>
        <p:nvSpPr>
          <p:cNvPr id="6" name="Footer Placeholder 5">
            <a:extLst>
              <a:ext uri="{FF2B5EF4-FFF2-40B4-BE49-F238E27FC236}">
                <a16:creationId xmlns:a16="http://schemas.microsoft.com/office/drawing/2014/main" id="{7E86A397-62D6-19EB-F7F4-3EF625D7CC7F}"/>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172C72A5-7518-C5D4-4DC7-D78EDF6B07AF}"/>
              </a:ext>
            </a:extLst>
          </p:cNvPr>
          <p:cNvSpPr>
            <a:spLocks noGrp="1"/>
          </p:cNvSpPr>
          <p:nvPr>
            <p:ph type="sldNum" sz="quarter" idx="12"/>
          </p:nvPr>
        </p:nvSpPr>
        <p:spPr/>
        <p:txBody>
          <a:bodyPr/>
          <a:lstStyle/>
          <a:p>
            <a:fld id="{452A41EB-1EA7-E949-B830-5DC968C81E33}" type="slidenum">
              <a:rPr lang="en-ES" smtClean="0"/>
              <a:t>‹Nº›</a:t>
            </a:fld>
            <a:endParaRPr lang="en-ES"/>
          </a:p>
        </p:txBody>
      </p:sp>
    </p:spTree>
    <p:extLst>
      <p:ext uri="{BB962C8B-B14F-4D97-AF65-F5344CB8AC3E}">
        <p14:creationId xmlns:p14="http://schemas.microsoft.com/office/powerpoint/2010/main" val="102214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760FC-F9EC-4E9D-B8B2-CB63A526AB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109ADA46-72D5-1F0A-47E7-6456905FC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C065321-C5F0-CA48-A60E-94950C490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CA34F-5D7E-D74F-AE78-873EBA4ED677}" type="datetimeFigureOut">
              <a:rPr lang="en-ES" smtClean="0"/>
              <a:t>05/01/2024</a:t>
            </a:fld>
            <a:endParaRPr lang="en-ES"/>
          </a:p>
        </p:txBody>
      </p:sp>
      <p:sp>
        <p:nvSpPr>
          <p:cNvPr id="5" name="Footer Placeholder 4">
            <a:extLst>
              <a:ext uri="{FF2B5EF4-FFF2-40B4-BE49-F238E27FC236}">
                <a16:creationId xmlns:a16="http://schemas.microsoft.com/office/drawing/2014/main" id="{5A75EC47-9A93-2F91-0FBD-BD64B6CBFE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A586DDF0-C771-9E14-6F74-9E2F28282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A41EB-1EA7-E949-B830-5DC968C81E33}" type="slidenum">
              <a:rPr lang="en-ES" smtClean="0"/>
              <a:t>‹Nº›</a:t>
            </a:fld>
            <a:endParaRPr lang="en-ES"/>
          </a:p>
        </p:txBody>
      </p:sp>
    </p:spTree>
    <p:extLst>
      <p:ext uri="{BB962C8B-B14F-4D97-AF65-F5344CB8AC3E}">
        <p14:creationId xmlns:p14="http://schemas.microsoft.com/office/powerpoint/2010/main" val="3826344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146B9-A4B1-6F52-91FF-AD07EE7A8CE3}"/>
              </a:ext>
            </a:extLst>
          </p:cNvPr>
          <p:cNvSpPr/>
          <p:nvPr/>
        </p:nvSpPr>
        <p:spPr>
          <a:xfrm>
            <a:off x="1366190" y="0"/>
            <a:ext cx="39188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109A50F9-BE2A-7A40-7B58-38A25B49429B}"/>
              </a:ext>
            </a:extLst>
          </p:cNvPr>
          <p:cNvSpPr txBox="1"/>
          <p:nvPr/>
        </p:nvSpPr>
        <p:spPr>
          <a:xfrm>
            <a:off x="1850753" y="2764304"/>
            <a:ext cx="1948543" cy="1938992"/>
          </a:xfrm>
          <a:prstGeom prst="rect">
            <a:avLst/>
          </a:prstGeom>
          <a:noFill/>
        </p:spPr>
        <p:txBody>
          <a:bodyPr wrap="square" rtlCol="0">
            <a:spAutoFit/>
          </a:bodyPr>
          <a:lstStyle/>
          <a:p>
            <a:r>
              <a:rPr lang="en-GB" sz="2400" spc="300" dirty="0">
                <a:solidFill>
                  <a:srgbClr val="595358"/>
                </a:solidFill>
                <a:latin typeface="Calder Dark" pitchFamily="2" charset="0"/>
              </a:rPr>
              <a:t>CLUB</a:t>
            </a:r>
          </a:p>
          <a:p>
            <a:r>
              <a:rPr lang="en-GB" sz="2400" spc="300" dirty="0">
                <a:solidFill>
                  <a:srgbClr val="595358"/>
                </a:solidFill>
                <a:latin typeface="Calder Dark" pitchFamily="2" charset="0"/>
              </a:rPr>
              <a:t>DE LA</a:t>
            </a:r>
          </a:p>
          <a:p>
            <a:r>
              <a:rPr lang="en-GB" sz="2400" spc="300" dirty="0">
                <a:solidFill>
                  <a:srgbClr val="595358"/>
                </a:solidFill>
                <a:latin typeface="Calder Dark" pitchFamily="2" charset="0"/>
              </a:rPr>
              <a:t>VIDA</a:t>
            </a:r>
          </a:p>
          <a:p>
            <a:r>
              <a:rPr lang="en-GB" sz="2400" spc="300" dirty="0">
                <a:solidFill>
                  <a:srgbClr val="595358"/>
                </a:solidFill>
                <a:latin typeface="Calder Dark" pitchFamily="2" charset="0"/>
              </a:rPr>
              <a:t>BUENA</a:t>
            </a:r>
          </a:p>
          <a:p>
            <a:endParaRPr lang="en-ES" sz="2400" dirty="0"/>
          </a:p>
        </p:txBody>
      </p:sp>
    </p:spTree>
    <p:extLst>
      <p:ext uri="{BB962C8B-B14F-4D97-AF65-F5344CB8AC3E}">
        <p14:creationId xmlns:p14="http://schemas.microsoft.com/office/powerpoint/2010/main" val="162334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2814617"/>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UNA CIUDAD PARA LA VIDA BUENA: </a:t>
            </a:r>
            <a:r>
              <a:rPr lang="en-GB" sz="2000" spc="600" dirty="0">
                <a:solidFill>
                  <a:srgbClr val="595358"/>
                </a:solidFill>
                <a:latin typeface="Calder Dark" pitchFamily="2" charset="0"/>
              </a:rPr>
              <a:t>UN ENTE COLECTIVO Y PARTICIPATIVO QUE NOS LLENA DE SENTIDO.</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62D3E47E-AC19-026A-1E57-C9FA94F5A23C}"/>
              </a:ext>
            </a:extLst>
          </p:cNvPr>
          <p:cNvSpPr txBox="1"/>
          <p:nvPr/>
        </p:nvSpPr>
        <p:spPr>
          <a:xfrm>
            <a:off x="7271656" y="2690336"/>
            <a:ext cx="3864429" cy="1477328"/>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Participar</a:t>
            </a:r>
            <a:r>
              <a:rPr lang="en-US" dirty="0"/>
              <a:t> de las </a:t>
            </a:r>
            <a:r>
              <a:rPr lang="en-US" dirty="0" err="1"/>
              <a:t>obras</a:t>
            </a:r>
            <a:r>
              <a:rPr lang="en-US" dirty="0"/>
              <a:t> de la ciudad </a:t>
            </a:r>
            <a:r>
              <a:rPr lang="en-US" dirty="0" err="1"/>
              <a:t>hace</a:t>
            </a:r>
            <a:r>
              <a:rPr lang="en-US" dirty="0"/>
              <a:t> que entre </a:t>
            </a:r>
            <a:r>
              <a:rPr lang="en-US" dirty="0" err="1"/>
              <a:t>todos</a:t>
            </a:r>
            <a:r>
              <a:rPr lang="en-US" dirty="0"/>
              <a:t> le </a:t>
            </a:r>
            <a:r>
              <a:rPr lang="en-US" dirty="0" err="1"/>
              <a:t>aportemos</a:t>
            </a:r>
            <a:r>
              <a:rPr lang="en-US" dirty="0"/>
              <a:t> </a:t>
            </a:r>
            <a:r>
              <a:rPr lang="en-US" dirty="0" err="1"/>
              <a:t>sentido</a:t>
            </a:r>
            <a:r>
              <a:rPr lang="en-US" dirty="0"/>
              <a:t> al </a:t>
            </a:r>
            <a:r>
              <a:rPr lang="en-US" dirty="0" err="1"/>
              <a:t>lugar</a:t>
            </a:r>
            <a:r>
              <a:rPr lang="en-US" dirty="0"/>
              <a:t> que </a:t>
            </a:r>
            <a:r>
              <a:rPr lang="en-US" dirty="0" err="1"/>
              <a:t>habitamos</a:t>
            </a:r>
            <a:r>
              <a:rPr lang="en-US" dirty="0"/>
              <a:t>. </a:t>
            </a:r>
            <a:r>
              <a:rPr lang="en-US" dirty="0" err="1"/>
              <a:t>Arquitectura</a:t>
            </a:r>
            <a:r>
              <a:rPr lang="en-US" dirty="0"/>
              <a:t> y #</a:t>
            </a:r>
            <a:r>
              <a:rPr lang="en-US" dirty="0" err="1"/>
              <a:t>VidaBuena</a:t>
            </a:r>
            <a:r>
              <a:rPr lang="en-US" dirty="0"/>
              <a:t>.</a:t>
            </a:r>
          </a:p>
        </p:txBody>
      </p:sp>
    </p:spTree>
    <p:extLst>
      <p:ext uri="{BB962C8B-B14F-4D97-AF65-F5344CB8AC3E}">
        <p14:creationId xmlns:p14="http://schemas.microsoft.com/office/powerpoint/2010/main" val="394252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235295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LA CIUDAD BUENA </a:t>
            </a:r>
          </a:p>
          <a:p>
            <a:pPr>
              <a:lnSpc>
                <a:spcPct val="150000"/>
              </a:lnSpc>
            </a:pPr>
            <a:r>
              <a:rPr lang="en-GB" sz="2000" spc="600" dirty="0">
                <a:solidFill>
                  <a:srgbClr val="595358"/>
                </a:solidFill>
                <a:latin typeface="Calder Dark" pitchFamily="2" charset="0"/>
              </a:rPr>
              <a:t>ES LA CIUDAD DIVERSA, DONDE SUCEDEN TODAS </a:t>
            </a:r>
          </a:p>
          <a:p>
            <a:pPr>
              <a:lnSpc>
                <a:spcPct val="150000"/>
              </a:lnSpc>
            </a:pPr>
            <a:r>
              <a:rPr lang="en-GB" sz="2000" spc="600" dirty="0">
                <a:solidFill>
                  <a:srgbClr val="595358"/>
                </a:solidFill>
                <a:latin typeface="Calder Dark" pitchFamily="2" charset="0"/>
              </a:rPr>
              <a:t>LAS COSAS.</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C496C625-F5C3-E5B7-AED2-05024F9FDCA0}"/>
              </a:ext>
            </a:extLst>
          </p:cNvPr>
          <p:cNvSpPr txBox="1"/>
          <p:nvPr/>
        </p:nvSpPr>
        <p:spPr>
          <a:xfrm>
            <a:off x="7271656" y="2690336"/>
            <a:ext cx="3864429" cy="2031325"/>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Todos</a:t>
            </a:r>
            <a:r>
              <a:rPr lang="en-US" dirty="0"/>
              <a:t> </a:t>
            </a:r>
            <a:r>
              <a:rPr lang="en-US" dirty="0" err="1"/>
              <a:t>los</a:t>
            </a:r>
            <a:r>
              <a:rPr lang="en-US" dirty="0"/>
              <a:t> puntos de vista </a:t>
            </a:r>
            <a:r>
              <a:rPr lang="en-US" dirty="0" err="1"/>
              <a:t>generan</a:t>
            </a:r>
            <a:r>
              <a:rPr lang="en-US" dirty="0"/>
              <a:t> </a:t>
            </a:r>
            <a:r>
              <a:rPr lang="en-US" dirty="0" err="1"/>
              <a:t>juntos</a:t>
            </a:r>
            <a:r>
              <a:rPr lang="en-US" dirty="0"/>
              <a:t> uno nuevo y </a:t>
            </a:r>
            <a:r>
              <a:rPr lang="en-US" dirty="0" err="1"/>
              <a:t>distinto</a:t>
            </a:r>
            <a:r>
              <a:rPr lang="en-US" dirty="0"/>
              <a:t>. De las </a:t>
            </a:r>
            <a:r>
              <a:rPr lang="en-US" dirty="0" err="1"/>
              <a:t>diferencias</a:t>
            </a:r>
            <a:r>
              <a:rPr lang="en-US" dirty="0"/>
              <a:t> </a:t>
            </a:r>
            <a:r>
              <a:rPr lang="en-US" dirty="0" err="1"/>
              <a:t>podemos</a:t>
            </a:r>
            <a:r>
              <a:rPr lang="en-US" dirty="0"/>
              <a:t> </a:t>
            </a:r>
            <a:r>
              <a:rPr lang="en-US" dirty="0" err="1"/>
              <a:t>llegar</a:t>
            </a:r>
            <a:r>
              <a:rPr lang="en-US" dirty="0"/>
              <a:t> a las </a:t>
            </a:r>
            <a:r>
              <a:rPr lang="en-US" dirty="0" err="1"/>
              <a:t>convergencias</a:t>
            </a:r>
            <a:r>
              <a:rPr lang="en-US" dirty="0"/>
              <a:t>. </a:t>
            </a:r>
            <a:r>
              <a:rPr lang="en-US" dirty="0" err="1"/>
              <a:t>Buscando</a:t>
            </a:r>
            <a:r>
              <a:rPr lang="en-US" dirty="0"/>
              <a:t> entre </a:t>
            </a:r>
            <a:r>
              <a:rPr lang="en-US" dirty="0" err="1"/>
              <a:t>todos</a:t>
            </a:r>
            <a:r>
              <a:rPr lang="en-US" dirty="0"/>
              <a:t> lo que </a:t>
            </a:r>
            <a:r>
              <a:rPr lang="en-US" dirty="0" err="1"/>
              <a:t>nos</a:t>
            </a:r>
            <a:r>
              <a:rPr lang="en-US" dirty="0"/>
              <a:t> </a:t>
            </a:r>
            <a:r>
              <a:rPr lang="en-US" dirty="0" err="1"/>
              <a:t>puede</a:t>
            </a:r>
            <a:r>
              <a:rPr lang="en-US" dirty="0"/>
              <a:t> </a:t>
            </a:r>
            <a:r>
              <a:rPr lang="en-US" dirty="0" err="1"/>
              <a:t>aportar</a:t>
            </a:r>
            <a:r>
              <a:rPr lang="en-US" dirty="0"/>
              <a:t> la </a:t>
            </a:r>
            <a:r>
              <a:rPr lang="en-US" dirty="0" err="1"/>
              <a:t>arquitectura</a:t>
            </a:r>
            <a:r>
              <a:rPr lang="en-US" dirty="0"/>
              <a:t> de </a:t>
            </a:r>
            <a:r>
              <a:rPr lang="en-US" dirty="0" err="1"/>
              <a:t>una</a:t>
            </a:r>
            <a:r>
              <a:rPr lang="en-US" dirty="0"/>
              <a:t> ciudad para </a:t>
            </a:r>
            <a:r>
              <a:rPr lang="en-US" dirty="0" err="1"/>
              <a:t>una</a:t>
            </a:r>
            <a:r>
              <a:rPr lang="en-US" dirty="0"/>
              <a:t> #</a:t>
            </a:r>
            <a:r>
              <a:rPr lang="en-US" dirty="0" err="1"/>
              <a:t>VidaBuena</a:t>
            </a:r>
            <a:r>
              <a:rPr lang="en-US" dirty="0"/>
              <a:t>.</a:t>
            </a:r>
          </a:p>
        </p:txBody>
      </p:sp>
    </p:spTree>
    <p:extLst>
      <p:ext uri="{BB962C8B-B14F-4D97-AF65-F5344CB8AC3E}">
        <p14:creationId xmlns:p14="http://schemas.microsoft.com/office/powerpoint/2010/main" val="200748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3" y="2698991"/>
            <a:ext cx="4027532" cy="2352952"/>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CIUDAD BUENA </a:t>
            </a:r>
            <a:endParaRPr lang="en-GB" sz="2000" spc="600" dirty="0">
              <a:solidFill>
                <a:srgbClr val="A5AC96"/>
              </a:solidFill>
              <a:latin typeface="Calder Dark" pitchFamily="2" charset="0"/>
            </a:endParaRPr>
          </a:p>
          <a:p>
            <a:pPr algn="r">
              <a:lnSpc>
                <a:spcPct val="150000"/>
              </a:lnSpc>
            </a:pPr>
            <a:r>
              <a:rPr lang="en-GB" sz="2000" spc="600" dirty="0">
                <a:solidFill>
                  <a:srgbClr val="A5AC96"/>
                </a:solidFill>
                <a:latin typeface="Calder Dark" pitchFamily="2" charset="0"/>
              </a:rPr>
              <a:t>NO DA LA ESPALDA AL TERRITORIO. ENCUENTRA LO ARMÓNICO EN ÉL.</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1" y="-46437"/>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00791007-3159-B2EA-B345-27B650C48B91}"/>
              </a:ext>
            </a:extLst>
          </p:cNvPr>
          <p:cNvSpPr txBox="1"/>
          <p:nvPr/>
        </p:nvSpPr>
        <p:spPr>
          <a:xfrm>
            <a:off x="7271656" y="2690336"/>
            <a:ext cx="3864429" cy="2031325"/>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La ciudad no </a:t>
            </a:r>
            <a:r>
              <a:rPr lang="en-US" dirty="0" err="1"/>
              <a:t>puede</a:t>
            </a:r>
            <a:r>
              <a:rPr lang="en-US" dirty="0"/>
              <a:t> pretender </a:t>
            </a:r>
            <a:r>
              <a:rPr lang="en-US" dirty="0" err="1"/>
              <a:t>empezar</a:t>
            </a:r>
            <a:r>
              <a:rPr lang="en-US" dirty="0"/>
              <a:t> de cero. </a:t>
            </a:r>
            <a:r>
              <a:rPr lang="en-US" dirty="0" err="1"/>
              <a:t>Su</a:t>
            </a:r>
            <a:r>
              <a:rPr lang="en-US" dirty="0"/>
              <a:t> </a:t>
            </a:r>
            <a:r>
              <a:rPr lang="en-US" dirty="0" err="1"/>
              <a:t>localización</a:t>
            </a:r>
            <a:r>
              <a:rPr lang="en-US" dirty="0"/>
              <a:t> la </a:t>
            </a:r>
            <a:r>
              <a:rPr lang="en-US" dirty="0" err="1"/>
              <a:t>predetermina</a:t>
            </a:r>
            <a:r>
              <a:rPr lang="en-US" dirty="0"/>
              <a:t>. Pero es solo </a:t>
            </a:r>
            <a:r>
              <a:rPr lang="en-US" dirty="0" err="1"/>
              <a:t>su</a:t>
            </a:r>
            <a:r>
              <a:rPr lang="en-US" dirty="0"/>
              <a:t> punto de </a:t>
            </a:r>
            <a:r>
              <a:rPr lang="en-US" dirty="0" err="1"/>
              <a:t>partida</a:t>
            </a:r>
            <a:r>
              <a:rPr lang="en-US" dirty="0"/>
              <a:t>; a </a:t>
            </a:r>
            <a:r>
              <a:rPr lang="en-US" dirty="0" err="1"/>
              <a:t>partir</a:t>
            </a:r>
            <a:r>
              <a:rPr lang="en-US" dirty="0"/>
              <a:t> de </a:t>
            </a:r>
            <a:r>
              <a:rPr lang="en-US" dirty="0" err="1"/>
              <a:t>ahí</a:t>
            </a:r>
            <a:r>
              <a:rPr lang="en-US" dirty="0"/>
              <a:t>, </a:t>
            </a:r>
            <a:r>
              <a:rPr lang="en-US" dirty="0" err="1"/>
              <a:t>debe</a:t>
            </a:r>
            <a:r>
              <a:rPr lang="en-US" dirty="0"/>
              <a:t> </a:t>
            </a:r>
            <a:r>
              <a:rPr lang="en-US" dirty="0" err="1"/>
              <a:t>buscar</a:t>
            </a:r>
            <a:r>
              <a:rPr lang="en-US" dirty="0"/>
              <a:t> </a:t>
            </a:r>
            <a:r>
              <a:rPr lang="en-US" dirty="0" err="1"/>
              <a:t>adaptarse</a:t>
            </a:r>
            <a:r>
              <a:rPr lang="en-US" dirty="0"/>
              <a:t> a </a:t>
            </a:r>
            <a:r>
              <a:rPr lang="en-US" dirty="0" err="1"/>
              <a:t>una</a:t>
            </a:r>
            <a:r>
              <a:rPr lang="en-US" dirty="0"/>
              <a:t> </a:t>
            </a:r>
            <a:r>
              <a:rPr lang="en-US" dirty="0" err="1"/>
              <a:t>escala</a:t>
            </a:r>
            <a:r>
              <a:rPr lang="en-US" dirty="0"/>
              <a:t> </a:t>
            </a:r>
            <a:r>
              <a:rPr lang="en-US" dirty="0" err="1"/>
              <a:t>humana</a:t>
            </a:r>
            <a:r>
              <a:rPr lang="en-US" dirty="0"/>
              <a:t>. </a:t>
            </a:r>
            <a:r>
              <a:rPr lang="en-US" dirty="0" err="1"/>
              <a:t>Arquitectura</a:t>
            </a:r>
            <a:r>
              <a:rPr lang="en-US" dirty="0"/>
              <a:t> Y #</a:t>
            </a:r>
            <a:r>
              <a:rPr lang="en-US" dirty="0" err="1"/>
              <a:t>VidaBuena</a:t>
            </a:r>
            <a:r>
              <a:rPr lang="en-US" dirty="0"/>
              <a:t>.</a:t>
            </a:r>
          </a:p>
        </p:txBody>
      </p:sp>
    </p:spTree>
    <p:extLst>
      <p:ext uri="{BB962C8B-B14F-4D97-AF65-F5344CB8AC3E}">
        <p14:creationId xmlns:p14="http://schemas.microsoft.com/office/powerpoint/2010/main" val="332351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3276282"/>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UNA CIUDAD PARA LA VIDA BUENA: </a:t>
            </a:r>
          </a:p>
          <a:p>
            <a:pPr algn="r">
              <a:lnSpc>
                <a:spcPct val="150000"/>
              </a:lnSpc>
            </a:pPr>
            <a:r>
              <a:rPr lang="en-GB" sz="2000" spc="600" dirty="0">
                <a:solidFill>
                  <a:srgbClr val="595358"/>
                </a:solidFill>
                <a:latin typeface="Calder Dark" pitchFamily="2" charset="0"/>
              </a:rPr>
              <a:t>EL LUGAR DE LA PUGNA, EL CONFLICTO, Y NECESARIAMENTE, LA CONCORDIA.</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TextBox 4">
            <a:extLst>
              <a:ext uri="{FF2B5EF4-FFF2-40B4-BE49-F238E27FC236}">
                <a16:creationId xmlns:a16="http://schemas.microsoft.com/office/drawing/2014/main" id="{A8696984-C5A9-5B05-8D16-7DED8B1222FD}"/>
              </a:ext>
            </a:extLst>
          </p:cNvPr>
          <p:cNvSpPr txBox="1"/>
          <p:nvPr/>
        </p:nvSpPr>
        <p:spPr>
          <a:xfrm>
            <a:off x="7271656" y="2690336"/>
            <a:ext cx="3864429" cy="2308324"/>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Ponernos</a:t>
            </a:r>
            <a:r>
              <a:rPr lang="en-US" dirty="0"/>
              <a:t> de </a:t>
            </a:r>
            <a:r>
              <a:rPr lang="en-US" dirty="0" err="1"/>
              <a:t>acuerdo</a:t>
            </a:r>
            <a:r>
              <a:rPr lang="en-US" dirty="0"/>
              <a:t>, </a:t>
            </a:r>
            <a:r>
              <a:rPr lang="en-US" dirty="0" err="1"/>
              <a:t>reclamar</a:t>
            </a:r>
            <a:r>
              <a:rPr lang="en-US" dirty="0"/>
              <a:t> y </a:t>
            </a:r>
            <a:r>
              <a:rPr lang="en-US" dirty="0" err="1"/>
              <a:t>ceder</a:t>
            </a:r>
            <a:r>
              <a:rPr lang="en-US" dirty="0"/>
              <a:t>, </a:t>
            </a:r>
            <a:r>
              <a:rPr lang="en-US" dirty="0" err="1"/>
              <a:t>desentendernos</a:t>
            </a:r>
            <a:r>
              <a:rPr lang="en-US" dirty="0"/>
              <a:t> y </a:t>
            </a:r>
            <a:r>
              <a:rPr lang="en-US" dirty="0" err="1"/>
              <a:t>volver</a:t>
            </a:r>
            <a:r>
              <a:rPr lang="en-US" dirty="0"/>
              <a:t> a </a:t>
            </a:r>
            <a:r>
              <a:rPr lang="en-US" dirty="0" err="1"/>
              <a:t>empezar</a:t>
            </a:r>
            <a:r>
              <a:rPr lang="en-US" dirty="0"/>
              <a:t>… El </a:t>
            </a:r>
            <a:r>
              <a:rPr lang="en-US" dirty="0" err="1"/>
              <a:t>arquitecto</a:t>
            </a:r>
            <a:r>
              <a:rPr lang="en-US" dirty="0"/>
              <a:t> Fernando Porras </a:t>
            </a:r>
            <a:r>
              <a:rPr lang="en-US" dirty="0" err="1"/>
              <a:t>nos</a:t>
            </a:r>
            <a:r>
              <a:rPr lang="en-US" dirty="0"/>
              <a:t> </a:t>
            </a:r>
            <a:r>
              <a:rPr lang="en-US" dirty="0" err="1"/>
              <a:t>recuerda</a:t>
            </a:r>
            <a:r>
              <a:rPr lang="en-US" dirty="0"/>
              <a:t> que la </a:t>
            </a:r>
            <a:r>
              <a:rPr lang="en-US" dirty="0" err="1"/>
              <a:t>resolución</a:t>
            </a:r>
            <a:r>
              <a:rPr lang="en-US" dirty="0"/>
              <a:t> </a:t>
            </a:r>
            <a:r>
              <a:rPr lang="en-US" dirty="0" err="1"/>
              <a:t>en</a:t>
            </a:r>
            <a:r>
              <a:rPr lang="en-US" dirty="0"/>
              <a:t> </a:t>
            </a:r>
            <a:r>
              <a:rPr lang="en-US" dirty="0" err="1"/>
              <a:t>comunidad</a:t>
            </a:r>
            <a:r>
              <a:rPr lang="en-US" dirty="0"/>
              <a:t> del </a:t>
            </a:r>
            <a:r>
              <a:rPr lang="en-US" dirty="0" err="1"/>
              <a:t>conflicto</a:t>
            </a:r>
            <a:r>
              <a:rPr lang="en-US" dirty="0"/>
              <a:t> </a:t>
            </a:r>
            <a:r>
              <a:rPr lang="en-US" dirty="0" err="1"/>
              <a:t>hace</a:t>
            </a:r>
            <a:r>
              <a:rPr lang="en-US" dirty="0"/>
              <a:t> que </a:t>
            </a:r>
            <a:r>
              <a:rPr lang="en-US" dirty="0" err="1"/>
              <a:t>en</a:t>
            </a:r>
            <a:r>
              <a:rPr lang="en-US" dirty="0"/>
              <a:t> la ciudad, </a:t>
            </a:r>
            <a:r>
              <a:rPr lang="en-US" dirty="0" err="1"/>
              <a:t>todos</a:t>
            </a:r>
            <a:r>
              <a:rPr lang="en-US" dirty="0"/>
              <a:t> </a:t>
            </a:r>
            <a:r>
              <a:rPr lang="en-US" dirty="0" err="1"/>
              <a:t>nos</a:t>
            </a:r>
            <a:r>
              <a:rPr lang="en-US" dirty="0"/>
              <a:t> </a:t>
            </a:r>
            <a:r>
              <a:rPr lang="en-US" dirty="0" err="1"/>
              <a:t>hagamos</a:t>
            </a:r>
            <a:r>
              <a:rPr lang="en-US" dirty="0"/>
              <a:t> hombres y </a:t>
            </a:r>
            <a:r>
              <a:rPr lang="en-US" dirty="0" err="1"/>
              <a:t>mujeres</a:t>
            </a:r>
            <a:r>
              <a:rPr lang="en-US" dirty="0"/>
              <a:t>. </a:t>
            </a:r>
            <a:r>
              <a:rPr lang="en-US" dirty="0" err="1"/>
              <a:t>Buscando</a:t>
            </a:r>
            <a:r>
              <a:rPr lang="en-US" dirty="0"/>
              <a:t> </a:t>
            </a:r>
            <a:r>
              <a:rPr lang="en-US" dirty="0" err="1"/>
              <a:t>una</a:t>
            </a:r>
            <a:r>
              <a:rPr lang="en-US" dirty="0"/>
              <a:t> #</a:t>
            </a:r>
            <a:r>
              <a:rPr lang="en-US" dirty="0" err="1"/>
              <a:t>VidaBuena</a:t>
            </a:r>
            <a:r>
              <a:rPr lang="en-US" dirty="0"/>
              <a:t>.</a:t>
            </a:r>
          </a:p>
        </p:txBody>
      </p:sp>
    </p:spTree>
    <p:extLst>
      <p:ext uri="{BB962C8B-B14F-4D97-AF65-F5344CB8AC3E}">
        <p14:creationId xmlns:p14="http://schemas.microsoft.com/office/powerpoint/2010/main" val="115345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235295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LA CIUDAD BUENA </a:t>
            </a:r>
          </a:p>
          <a:p>
            <a:pPr>
              <a:lnSpc>
                <a:spcPct val="150000"/>
              </a:lnSpc>
            </a:pPr>
            <a:r>
              <a:rPr lang="en-GB" sz="2000" spc="600" dirty="0">
                <a:solidFill>
                  <a:srgbClr val="595358"/>
                </a:solidFill>
                <a:latin typeface="Calder Dark" pitchFamily="2" charset="0"/>
              </a:rPr>
              <a:t>ES AQUELLA DONDE </a:t>
            </a:r>
          </a:p>
          <a:p>
            <a:pPr>
              <a:lnSpc>
                <a:spcPct val="150000"/>
              </a:lnSpc>
            </a:pPr>
            <a:r>
              <a:rPr lang="en-GB" sz="2000" spc="600" dirty="0">
                <a:solidFill>
                  <a:srgbClr val="595358"/>
                </a:solidFill>
                <a:latin typeface="Calder Dark" pitchFamily="2" charset="0"/>
              </a:rPr>
              <a:t>LOS RELATOS SE CONOCEN Y SE COMPARTEN.</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216DE5E8-B22D-6CBE-B9B4-5C8FF84719FE}"/>
              </a:ext>
            </a:extLst>
          </p:cNvPr>
          <p:cNvSpPr txBox="1"/>
          <p:nvPr/>
        </p:nvSpPr>
        <p:spPr>
          <a:xfrm>
            <a:off x="7271656" y="2690336"/>
            <a:ext cx="3864429" cy="2585323"/>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En</a:t>
            </a:r>
            <a:r>
              <a:rPr lang="en-US" dirty="0"/>
              <a:t> la ciudad </a:t>
            </a:r>
            <a:r>
              <a:rPr lang="en-US" dirty="0" err="1"/>
              <a:t>construimos</a:t>
            </a:r>
            <a:r>
              <a:rPr lang="en-US" dirty="0"/>
              <a:t> un </a:t>
            </a:r>
            <a:r>
              <a:rPr lang="en-US" dirty="0" err="1"/>
              <a:t>lenguaje</a:t>
            </a:r>
            <a:r>
              <a:rPr lang="en-US" dirty="0"/>
              <a:t> </a:t>
            </a:r>
            <a:r>
              <a:rPr lang="en-US" dirty="0" err="1"/>
              <a:t>común</a:t>
            </a:r>
            <a:r>
              <a:rPr lang="en-US" dirty="0"/>
              <a:t>, </a:t>
            </a:r>
            <a:r>
              <a:rPr lang="en-US" dirty="0" err="1"/>
              <a:t>más</a:t>
            </a:r>
            <a:r>
              <a:rPr lang="en-US" dirty="0"/>
              <a:t> </a:t>
            </a:r>
            <a:r>
              <a:rPr lang="en-US" dirty="0" err="1"/>
              <a:t>allá</a:t>
            </a:r>
            <a:r>
              <a:rPr lang="en-US" dirty="0"/>
              <a:t> de la </a:t>
            </a:r>
            <a:r>
              <a:rPr lang="en-US" dirty="0" err="1"/>
              <a:t>lengua</a:t>
            </a:r>
            <a:r>
              <a:rPr lang="en-US" dirty="0"/>
              <a:t> que </a:t>
            </a:r>
            <a:r>
              <a:rPr lang="en-US" dirty="0" err="1"/>
              <a:t>todos</a:t>
            </a:r>
            <a:r>
              <a:rPr lang="en-US" dirty="0"/>
              <a:t> </a:t>
            </a:r>
            <a:r>
              <a:rPr lang="en-US" dirty="0" err="1"/>
              <a:t>hablamos</a:t>
            </a:r>
            <a:r>
              <a:rPr lang="en-US" dirty="0"/>
              <a:t>: </a:t>
            </a:r>
            <a:r>
              <a:rPr lang="en-US" dirty="0" err="1"/>
              <a:t>los</a:t>
            </a:r>
            <a:r>
              <a:rPr lang="en-US" dirty="0"/>
              <a:t> </a:t>
            </a:r>
            <a:r>
              <a:rPr lang="en-US" dirty="0" err="1"/>
              <a:t>relatos</a:t>
            </a:r>
            <a:r>
              <a:rPr lang="en-US" dirty="0"/>
              <a:t> que </a:t>
            </a:r>
            <a:r>
              <a:rPr lang="en-US" dirty="0" err="1"/>
              <a:t>compartimos</a:t>
            </a:r>
            <a:r>
              <a:rPr lang="en-US" dirty="0"/>
              <a:t> son </a:t>
            </a:r>
            <a:r>
              <a:rPr lang="en-US" dirty="0" err="1"/>
              <a:t>el</a:t>
            </a:r>
            <a:r>
              <a:rPr lang="en-US" dirty="0"/>
              <a:t> </a:t>
            </a:r>
            <a:r>
              <a:rPr lang="en-US" dirty="0" err="1"/>
              <a:t>lenguaje</a:t>
            </a:r>
            <a:r>
              <a:rPr lang="en-US" dirty="0"/>
              <a:t> que </a:t>
            </a:r>
            <a:r>
              <a:rPr lang="en-US" dirty="0" err="1"/>
              <a:t>todos</a:t>
            </a:r>
            <a:r>
              <a:rPr lang="en-US" dirty="0"/>
              <a:t> sentimos </a:t>
            </a:r>
            <a:r>
              <a:rPr lang="en-US" dirty="0" err="1"/>
              <a:t>nuestro</a:t>
            </a:r>
            <a:r>
              <a:rPr lang="en-US" dirty="0"/>
              <a:t>. </a:t>
            </a:r>
          </a:p>
          <a:p>
            <a:r>
              <a:rPr lang="en-US" dirty="0" err="1"/>
              <a:t>Buscando</a:t>
            </a:r>
            <a:r>
              <a:rPr lang="en-US" dirty="0"/>
              <a:t> junto a Fernando Porras lo </a:t>
            </a:r>
            <a:r>
              <a:rPr lang="en-US" dirty="0" err="1"/>
              <a:t>necesario</a:t>
            </a:r>
            <a:r>
              <a:rPr lang="en-US" dirty="0"/>
              <a:t> para </a:t>
            </a:r>
            <a:r>
              <a:rPr lang="en-US" dirty="0" err="1"/>
              <a:t>una</a:t>
            </a:r>
            <a:r>
              <a:rPr lang="en-US" dirty="0"/>
              <a:t> #</a:t>
            </a:r>
            <a:r>
              <a:rPr lang="en-US" dirty="0" err="1"/>
              <a:t>VidaBuena</a:t>
            </a:r>
            <a:r>
              <a:rPr lang="en-US" dirty="0"/>
              <a:t> </a:t>
            </a:r>
            <a:r>
              <a:rPr lang="en-US" dirty="0" err="1"/>
              <a:t>en</a:t>
            </a:r>
            <a:r>
              <a:rPr lang="en-US" dirty="0"/>
              <a:t> la ciudad.</a:t>
            </a:r>
          </a:p>
        </p:txBody>
      </p:sp>
    </p:spTree>
    <p:extLst>
      <p:ext uri="{BB962C8B-B14F-4D97-AF65-F5344CB8AC3E}">
        <p14:creationId xmlns:p14="http://schemas.microsoft.com/office/powerpoint/2010/main" val="50518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3" y="2698991"/>
            <a:ext cx="4027532" cy="1891287"/>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VIDA BUENA </a:t>
            </a:r>
            <a:endParaRPr lang="en-GB" sz="2000" spc="600" dirty="0">
              <a:solidFill>
                <a:srgbClr val="A5AC96"/>
              </a:solidFill>
              <a:latin typeface="Calder Dark" pitchFamily="2" charset="0"/>
            </a:endParaRPr>
          </a:p>
          <a:p>
            <a:pPr algn="r">
              <a:lnSpc>
                <a:spcPct val="150000"/>
              </a:lnSpc>
            </a:pPr>
            <a:r>
              <a:rPr lang="en-GB" sz="2000" spc="600" dirty="0">
                <a:solidFill>
                  <a:srgbClr val="A5AC96"/>
                </a:solidFill>
                <a:latin typeface="Calder Dark" pitchFamily="2" charset="0"/>
              </a:rPr>
              <a:t>ES PASEAR POR LA CIUDAD, PORQUE ANDAR ES PENSAR.</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1" y="-46437"/>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AF7C807F-6B5A-EEE7-1FBA-19EE58E25513}"/>
              </a:ext>
            </a:extLst>
          </p:cNvPr>
          <p:cNvSpPr txBox="1"/>
          <p:nvPr/>
        </p:nvSpPr>
        <p:spPr>
          <a:xfrm>
            <a:off x="7271656" y="2690336"/>
            <a:ext cx="3864429" cy="3139321"/>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Cuando</a:t>
            </a:r>
            <a:r>
              <a:rPr lang="en-US" dirty="0"/>
              <a:t> </a:t>
            </a:r>
            <a:r>
              <a:rPr lang="en-US" dirty="0" err="1"/>
              <a:t>andamos</a:t>
            </a:r>
            <a:r>
              <a:rPr lang="en-US" dirty="0"/>
              <a:t>, se </a:t>
            </a:r>
            <a:r>
              <a:rPr lang="en-US" dirty="0" err="1"/>
              <a:t>activa</a:t>
            </a:r>
            <a:r>
              <a:rPr lang="en-US" dirty="0"/>
              <a:t> la </a:t>
            </a:r>
            <a:r>
              <a:rPr lang="en-US" dirty="0" err="1"/>
              <a:t>conciencia</a:t>
            </a:r>
            <a:r>
              <a:rPr lang="en-US" dirty="0"/>
              <a:t> </a:t>
            </a:r>
            <a:r>
              <a:rPr lang="en-US" dirty="0" err="1"/>
              <a:t>latente</a:t>
            </a:r>
            <a:r>
              <a:rPr lang="en-US" dirty="0"/>
              <a:t> de </a:t>
            </a:r>
            <a:r>
              <a:rPr lang="en-US" dirty="0" err="1"/>
              <a:t>nuestro</a:t>
            </a:r>
            <a:r>
              <a:rPr lang="en-US" dirty="0"/>
              <a:t> </a:t>
            </a:r>
            <a:r>
              <a:rPr lang="en-US" dirty="0" err="1"/>
              <a:t>centro</a:t>
            </a:r>
            <a:r>
              <a:rPr lang="en-US" dirty="0"/>
              <a:t> de </a:t>
            </a:r>
            <a:r>
              <a:rPr lang="en-US" dirty="0" err="1"/>
              <a:t>gravedad</a:t>
            </a:r>
            <a:r>
              <a:rPr lang="en-US" dirty="0"/>
              <a:t>. Los </a:t>
            </a:r>
            <a:r>
              <a:rPr lang="en-US" dirty="0" err="1"/>
              <a:t>pensamientos</a:t>
            </a:r>
            <a:r>
              <a:rPr lang="en-US" dirty="0"/>
              <a:t> se </a:t>
            </a:r>
            <a:r>
              <a:rPr lang="en-US" dirty="0" err="1"/>
              <a:t>acompasan</a:t>
            </a:r>
            <a:r>
              <a:rPr lang="en-US" dirty="0"/>
              <a:t> con </a:t>
            </a:r>
            <a:r>
              <a:rPr lang="en-US" dirty="0" err="1"/>
              <a:t>nuestros</a:t>
            </a:r>
            <a:r>
              <a:rPr lang="en-US" dirty="0"/>
              <a:t> pasos. El </a:t>
            </a:r>
            <a:r>
              <a:rPr lang="en-US" dirty="0" err="1"/>
              <a:t>movimiento</a:t>
            </a:r>
            <a:r>
              <a:rPr lang="en-US" dirty="0"/>
              <a:t> de </a:t>
            </a:r>
            <a:r>
              <a:rPr lang="en-US" dirty="0" err="1"/>
              <a:t>caderas</a:t>
            </a:r>
            <a:r>
              <a:rPr lang="en-US" dirty="0"/>
              <a:t> y </a:t>
            </a:r>
            <a:r>
              <a:rPr lang="en-US" dirty="0" err="1"/>
              <a:t>hombros</a:t>
            </a:r>
            <a:r>
              <a:rPr lang="en-US" dirty="0"/>
              <a:t> se </a:t>
            </a:r>
            <a:r>
              <a:rPr lang="en-US" dirty="0" err="1"/>
              <a:t>equipara</a:t>
            </a:r>
            <a:r>
              <a:rPr lang="en-US" dirty="0"/>
              <a:t> con la </a:t>
            </a:r>
            <a:r>
              <a:rPr lang="en-US" dirty="0" err="1"/>
              <a:t>corriente</a:t>
            </a:r>
            <a:r>
              <a:rPr lang="en-US" dirty="0"/>
              <a:t> de ideas. </a:t>
            </a:r>
            <a:r>
              <a:rPr lang="en-US" dirty="0" err="1"/>
              <a:t>Pasear</a:t>
            </a:r>
            <a:r>
              <a:rPr lang="en-US" dirty="0"/>
              <a:t> es </a:t>
            </a:r>
            <a:r>
              <a:rPr lang="en-US" dirty="0" err="1"/>
              <a:t>parte</a:t>
            </a:r>
            <a:r>
              <a:rPr lang="en-US" dirty="0"/>
              <a:t> de la </a:t>
            </a:r>
            <a:r>
              <a:rPr lang="en-US" dirty="0" err="1"/>
              <a:t>condición</a:t>
            </a:r>
            <a:r>
              <a:rPr lang="en-US" dirty="0"/>
              <a:t> </a:t>
            </a:r>
            <a:r>
              <a:rPr lang="en-US" dirty="0" err="1"/>
              <a:t>humana</a:t>
            </a:r>
            <a:r>
              <a:rPr lang="en-US" dirty="0"/>
              <a:t>. Andar es un </a:t>
            </a:r>
            <a:r>
              <a:rPr lang="en-US" dirty="0" err="1"/>
              <a:t>ejercicio</a:t>
            </a:r>
            <a:r>
              <a:rPr lang="en-US" dirty="0"/>
              <a:t> de </a:t>
            </a:r>
            <a:r>
              <a:rPr lang="en-US" dirty="0" err="1"/>
              <a:t>reflexión</a:t>
            </a:r>
            <a:r>
              <a:rPr lang="en-US" dirty="0"/>
              <a:t>. </a:t>
            </a:r>
            <a:r>
              <a:rPr lang="en-US" dirty="0" err="1"/>
              <a:t>Buscando</a:t>
            </a:r>
            <a:r>
              <a:rPr lang="en-US" dirty="0"/>
              <a:t> </a:t>
            </a:r>
            <a:r>
              <a:rPr lang="en-US" dirty="0" err="1"/>
              <a:t>una</a:t>
            </a:r>
            <a:r>
              <a:rPr lang="en-US" dirty="0"/>
              <a:t> #</a:t>
            </a:r>
            <a:r>
              <a:rPr lang="en-US" dirty="0" err="1"/>
              <a:t>VidaBuena</a:t>
            </a:r>
            <a:r>
              <a:rPr lang="en-US" dirty="0"/>
              <a:t> </a:t>
            </a:r>
            <a:r>
              <a:rPr lang="en-US" dirty="0" err="1"/>
              <a:t>en</a:t>
            </a:r>
            <a:r>
              <a:rPr lang="en-US" dirty="0"/>
              <a:t> la ciudad.</a:t>
            </a:r>
          </a:p>
        </p:txBody>
      </p:sp>
    </p:spTree>
    <p:extLst>
      <p:ext uri="{BB962C8B-B14F-4D97-AF65-F5344CB8AC3E}">
        <p14:creationId xmlns:p14="http://schemas.microsoft.com/office/powerpoint/2010/main" val="366866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2352952"/>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LA CIUDAD BUENA </a:t>
            </a:r>
          </a:p>
          <a:p>
            <a:pPr algn="r">
              <a:lnSpc>
                <a:spcPct val="150000"/>
              </a:lnSpc>
            </a:pPr>
            <a:r>
              <a:rPr lang="en-GB" sz="2000" spc="600" dirty="0">
                <a:solidFill>
                  <a:srgbClr val="595358"/>
                </a:solidFill>
                <a:latin typeface="Calder Dark" pitchFamily="2" charset="0"/>
              </a:rPr>
              <a:t>ES UN ESPACIO EXTERIOR QUE TE PERMITE VISITAR TU INTERIOR.</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2585323"/>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La ciudad es ese </a:t>
            </a:r>
            <a:r>
              <a:rPr lang="en-US" sz="1800" b="0" i="0" u="none" strike="noStrike" dirty="0" err="1">
                <a:solidFill>
                  <a:srgbClr val="000000"/>
                </a:solidFill>
                <a:effectLst/>
                <a:latin typeface="Calibri" panose="020F0502020204030204" pitchFamily="34" charset="0"/>
              </a:rPr>
              <a:t>lugar</a:t>
            </a:r>
            <a:r>
              <a:rPr lang="en-US" sz="1800" b="0" i="0" u="none" strike="noStrike" dirty="0">
                <a:solidFill>
                  <a:srgbClr val="000000"/>
                </a:solidFill>
                <a:effectLst/>
                <a:latin typeface="Calibri" panose="020F0502020204030204" pitchFamily="34" charset="0"/>
              </a:rPr>
              <a:t> y no-</a:t>
            </a:r>
            <a:r>
              <a:rPr lang="en-US" sz="1800" b="0" i="0" u="none" strike="noStrike" dirty="0" err="1">
                <a:solidFill>
                  <a:srgbClr val="000000"/>
                </a:solidFill>
                <a:effectLst/>
                <a:latin typeface="Calibri" panose="020F0502020204030204" pitchFamily="34" charset="0"/>
              </a:rPr>
              <a:t>lugar</a:t>
            </a:r>
            <a:r>
              <a:rPr lang="en-US" sz="1800" b="0" i="0" u="none" strike="noStrike" dirty="0">
                <a:solidFill>
                  <a:srgbClr val="000000"/>
                </a:solidFill>
                <a:effectLst/>
                <a:latin typeface="Calibri" panose="020F0502020204030204" pitchFamily="34" charset="0"/>
              </a:rPr>
              <a:t>, que es y a la </a:t>
            </a:r>
            <a:r>
              <a:rPr lang="en-US" sz="1800" b="0" i="0" u="none" strike="noStrike" dirty="0" err="1">
                <a:solidFill>
                  <a:srgbClr val="000000"/>
                </a:solidFill>
                <a:effectLst/>
                <a:latin typeface="Calibri" panose="020F0502020204030204" pitchFamily="34" charset="0"/>
              </a:rPr>
              <a:t>vez</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deja</a:t>
            </a:r>
            <a:r>
              <a:rPr lang="en-US" sz="1800" b="0" i="0" u="none" strike="noStrike" dirty="0">
                <a:solidFill>
                  <a:srgbClr val="000000"/>
                </a:solidFill>
                <a:effectLst/>
                <a:latin typeface="Calibri" panose="020F0502020204030204" pitchFamily="34" charset="0"/>
              </a:rPr>
              <a:t> de ser para </a:t>
            </a:r>
            <a:r>
              <a:rPr lang="en-US" sz="1800" b="0" i="0" u="none" strike="noStrike" dirty="0" err="1">
                <a:solidFill>
                  <a:srgbClr val="000000"/>
                </a:solidFill>
                <a:effectLst/>
                <a:latin typeface="Calibri" panose="020F0502020204030204" pitchFamily="34" charset="0"/>
              </a:rPr>
              <a:t>abrirnos</a:t>
            </a:r>
            <a:r>
              <a:rPr lang="en-US" sz="1800" b="0" i="0" u="none" strike="noStrike" dirty="0">
                <a:solidFill>
                  <a:srgbClr val="000000"/>
                </a:solidFill>
                <a:effectLst/>
                <a:latin typeface="Calibri" panose="020F0502020204030204" pitchFamily="34" charset="0"/>
              </a:rPr>
              <a:t> paso a ese </a:t>
            </a:r>
            <a:r>
              <a:rPr lang="en-US" sz="1800" b="0" i="0" u="none" strike="noStrike" dirty="0" err="1">
                <a:solidFill>
                  <a:srgbClr val="000000"/>
                </a:solidFill>
                <a:effectLst/>
                <a:latin typeface="Calibri" panose="020F0502020204030204" pitchFamily="34" charset="0"/>
              </a:rPr>
              <a:t>yo</a:t>
            </a:r>
            <a:r>
              <a:rPr lang="en-US" sz="1800" b="0" i="0" u="none" strike="noStrike" dirty="0">
                <a:solidFill>
                  <a:srgbClr val="000000"/>
                </a:solidFill>
                <a:effectLst/>
                <a:latin typeface="Calibri" panose="020F0502020204030204" pitchFamily="34" charset="0"/>
              </a:rPr>
              <a:t> que </a:t>
            </a:r>
            <a:r>
              <a:rPr lang="en-US" sz="1800" b="0" i="0" u="none" strike="noStrike" dirty="0" err="1">
                <a:solidFill>
                  <a:srgbClr val="000000"/>
                </a:solidFill>
                <a:effectLst/>
                <a:latin typeface="Calibri" panose="020F0502020204030204" pitchFamily="34" charset="0"/>
              </a:rPr>
              <a:t>también</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somos</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pero</a:t>
            </a:r>
            <a:r>
              <a:rPr lang="en-US" sz="1800" b="0" i="0" u="none" strike="noStrike" dirty="0">
                <a:solidFill>
                  <a:srgbClr val="000000"/>
                </a:solidFill>
                <a:effectLst/>
                <a:latin typeface="Calibri" panose="020F0502020204030204" pitchFamily="34" charset="0"/>
              </a:rPr>
              <a:t> que no </a:t>
            </a:r>
            <a:r>
              <a:rPr lang="en-US" sz="1800" b="0" i="0" u="none" strike="noStrike" dirty="0" err="1">
                <a:solidFill>
                  <a:srgbClr val="000000"/>
                </a:solidFill>
                <a:effectLst/>
                <a:latin typeface="Calibri" panose="020F0502020204030204" pitchFamily="34" charset="0"/>
              </a:rPr>
              <a:t>siempre</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tenemos</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presente</a:t>
            </a:r>
            <a:r>
              <a:rPr lang="en-US" sz="1800" b="0" i="0" u="none" strike="noStrike" dirty="0">
                <a:solidFill>
                  <a:srgbClr val="000000"/>
                </a:solidFill>
                <a:effectLst/>
                <a:latin typeface="Calibri" panose="020F0502020204030204" pitchFamily="34" charset="0"/>
              </a:rPr>
              <a:t>.</a:t>
            </a:r>
          </a:p>
          <a:p>
            <a:pPr rtl="0">
              <a:spcBef>
                <a:spcPts val="0"/>
              </a:spcBef>
              <a:spcAft>
                <a:spcPts val="0"/>
              </a:spcAft>
            </a:pPr>
            <a:r>
              <a:rPr lang="en-US"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VidaBuena</a:t>
            </a:r>
            <a:r>
              <a:rPr lang="en-US" dirty="0">
                <a:solidFill>
                  <a:srgbClr val="000000"/>
                </a:solidFill>
                <a:latin typeface="Calibri" panose="020F0502020204030204" pitchFamily="34" charset="0"/>
              </a:rPr>
              <a:t> y Ciudad, </a:t>
            </a:r>
            <a:r>
              <a:rPr lang="en-US" dirty="0" err="1">
                <a:solidFill>
                  <a:srgbClr val="000000"/>
                </a:solidFill>
                <a:latin typeface="Calibri" panose="020F0502020204030204" pitchFamily="34" charset="0"/>
              </a:rPr>
              <a:t>según</a:t>
            </a:r>
            <a:r>
              <a:rPr lang="en-US" dirty="0">
                <a:solidFill>
                  <a:srgbClr val="000000"/>
                </a:solidFill>
                <a:latin typeface="Calibri" panose="020F0502020204030204" pitchFamily="34" charset="0"/>
              </a:rPr>
              <a:t> Fernando Porras</a:t>
            </a:r>
            <a:endParaRPr lang="en-US" b="0" dirty="0">
              <a:effectLst/>
            </a:endParaRPr>
          </a:p>
          <a:p>
            <a:br>
              <a:rPr lang="en-US" dirty="0"/>
            </a:br>
            <a:endParaRPr lang="en-US" dirty="0"/>
          </a:p>
        </p:txBody>
      </p:sp>
    </p:spTree>
    <p:extLst>
      <p:ext uri="{BB962C8B-B14F-4D97-AF65-F5344CB8AC3E}">
        <p14:creationId xmlns:p14="http://schemas.microsoft.com/office/powerpoint/2010/main" val="383583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327628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EN LA CIUDAD BUENA </a:t>
            </a:r>
          </a:p>
          <a:p>
            <a:pPr>
              <a:lnSpc>
                <a:spcPct val="150000"/>
              </a:lnSpc>
            </a:pPr>
            <a:r>
              <a:rPr lang="en-GB" sz="2000" spc="600" dirty="0">
                <a:solidFill>
                  <a:srgbClr val="595358"/>
                </a:solidFill>
                <a:latin typeface="Calder Dark" pitchFamily="2" charset="0"/>
              </a:rPr>
              <a:t>LOS CIUDADANOS SE RINDEN ANTE LA NATURALEZA QUE ESTABA ALLÍ ANTES, PARA CREAR UN ESPACIO PARA AMBOS.</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FD40C9D2-5EB9-F4AD-4816-42D7226A9AC7}"/>
              </a:ext>
            </a:extLst>
          </p:cNvPr>
          <p:cNvSpPr txBox="1"/>
          <p:nvPr/>
        </p:nvSpPr>
        <p:spPr>
          <a:xfrm>
            <a:off x="7030751" y="2413337"/>
            <a:ext cx="3648135"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Post Copy:</a:t>
            </a:r>
          </a:p>
          <a:p>
            <a:pPr rtl="0">
              <a:spcBef>
                <a:spcPts val="0"/>
              </a:spcBef>
              <a:spcAft>
                <a:spcPts val="0"/>
              </a:spcAft>
            </a:pPr>
            <a:r>
              <a:rPr lang="en-US" sz="1800" b="0" i="0" u="none" strike="noStrike" dirty="0" err="1">
                <a:solidFill>
                  <a:srgbClr val="000000"/>
                </a:solidFill>
                <a:effectLst/>
                <a:latin typeface="Calibri" panose="020F0502020204030204" pitchFamily="34" charset="0"/>
              </a:rPr>
              <a:t>Quien</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construye</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una</a:t>
            </a:r>
            <a:r>
              <a:rPr lang="en-US" sz="1800" b="0" i="0" u="none" strike="noStrike" dirty="0">
                <a:solidFill>
                  <a:srgbClr val="000000"/>
                </a:solidFill>
                <a:effectLst/>
                <a:latin typeface="Calibri" panose="020F0502020204030204" pitchFamily="34" charset="0"/>
              </a:rPr>
              <a:t> Ciudad Buena no </a:t>
            </a:r>
            <a:r>
              <a:rPr lang="en-US" sz="1800" b="0" i="0" u="none" strike="noStrike" dirty="0" err="1">
                <a:solidFill>
                  <a:srgbClr val="000000"/>
                </a:solidFill>
                <a:effectLst/>
                <a:latin typeface="Calibri" panose="020F0502020204030204" pitchFamily="34" charset="0"/>
              </a:rPr>
              <a:t>intenta</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dominar</a:t>
            </a:r>
            <a:r>
              <a:rPr lang="en-US" sz="1800" b="0" i="0" u="none" strike="noStrike" dirty="0">
                <a:solidFill>
                  <a:srgbClr val="000000"/>
                </a:solidFill>
                <a:effectLst/>
                <a:latin typeface="Calibri" panose="020F0502020204030204" pitchFamily="34" charset="0"/>
              </a:rPr>
              <a:t> la </a:t>
            </a:r>
            <a:r>
              <a:rPr lang="en-US" sz="1800" b="0" i="0" u="none" strike="noStrike" dirty="0" err="1">
                <a:solidFill>
                  <a:srgbClr val="000000"/>
                </a:solidFill>
                <a:effectLst/>
                <a:latin typeface="Calibri" panose="020F0502020204030204" pitchFamily="34" charset="0"/>
              </a:rPr>
              <a:t>naturaleza</a:t>
            </a:r>
            <a:r>
              <a:rPr lang="en-US" sz="1800" b="0" i="0" u="none" strike="noStrike" dirty="0">
                <a:solidFill>
                  <a:srgbClr val="000000"/>
                </a:solidFill>
                <a:effectLst/>
                <a:latin typeface="Calibri" panose="020F0502020204030204" pitchFamily="34" charset="0"/>
              </a:rPr>
              <a:t>. No es </a:t>
            </a:r>
            <a:r>
              <a:rPr lang="en-US" sz="1800" b="0" i="0" u="none" strike="noStrike" dirty="0" err="1">
                <a:solidFill>
                  <a:srgbClr val="000000"/>
                </a:solidFill>
                <a:effectLst/>
                <a:latin typeface="Calibri" panose="020F0502020204030204" pitchFamily="34" charset="0"/>
              </a:rPr>
              <a:t>prepotencia</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sino</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sumisión</a:t>
            </a:r>
            <a:r>
              <a:rPr lang="en-US" sz="1800" b="0" i="0" u="none" strike="noStrike" dirty="0">
                <a:solidFill>
                  <a:srgbClr val="000000"/>
                </a:solidFill>
                <a:effectLst/>
                <a:latin typeface="Calibri" panose="020F0502020204030204" pitchFamily="34" charset="0"/>
              </a:rPr>
              <a:t> lo que </a:t>
            </a:r>
            <a:r>
              <a:rPr lang="en-US" sz="1800" b="0" i="0" u="none" strike="noStrike" dirty="0" err="1">
                <a:solidFill>
                  <a:srgbClr val="000000"/>
                </a:solidFill>
                <a:effectLst/>
                <a:latin typeface="Calibri" panose="020F0502020204030204" pitchFamily="34" charset="0"/>
              </a:rPr>
              <a:t>consigue</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el</a:t>
            </a:r>
            <a:r>
              <a:rPr lang="en-US" sz="1800" b="0" i="0" u="none" strike="noStrike" dirty="0">
                <a:solidFill>
                  <a:srgbClr val="000000"/>
                </a:solidFill>
                <a:effectLst/>
                <a:latin typeface="Calibri" panose="020F0502020204030204" pitchFamily="34" charset="0"/>
              </a:rPr>
              <a:t> balance perfecto entre ciudad y </a:t>
            </a:r>
            <a:r>
              <a:rPr lang="en-US" sz="1800" b="0" i="0" u="none" strike="noStrike" dirty="0" err="1">
                <a:solidFill>
                  <a:srgbClr val="000000"/>
                </a:solidFill>
                <a:effectLst/>
                <a:latin typeface="Calibri" panose="020F0502020204030204" pitchFamily="34" charset="0"/>
              </a:rPr>
              <a:t>naturaleza</a:t>
            </a:r>
            <a:r>
              <a:rPr lang="en-US" sz="1800" b="0" i="0" u="none" strike="noStrike" dirty="0">
                <a:solidFill>
                  <a:srgbClr val="000000"/>
                </a:solidFill>
                <a:effectLst/>
                <a:latin typeface="Calibri" panose="020F0502020204030204" pitchFamily="34" charset="0"/>
              </a:rPr>
              <a:t>. </a:t>
            </a:r>
            <a:r>
              <a:rPr lang="en-US" dirty="0">
                <a:solidFill>
                  <a:srgbClr val="000000"/>
                </a:solidFill>
                <a:latin typeface="Calibri" panose="020F0502020204030204" pitchFamily="34" charset="0"/>
              </a:rPr>
              <a:t>F</a:t>
            </a:r>
            <a:r>
              <a:rPr lang="en-US" sz="1800" b="0" i="0" u="none" strike="noStrike" dirty="0">
                <a:solidFill>
                  <a:srgbClr val="000000"/>
                </a:solidFill>
                <a:effectLst/>
                <a:latin typeface="Calibri" panose="020F0502020204030204" pitchFamily="34" charset="0"/>
              </a:rPr>
              <a:t>ernando Porras</a:t>
            </a:r>
            <a:r>
              <a:rPr lang="en-US" sz="1800" i="0" u="none" strike="noStrike" dirty="0">
                <a:solidFill>
                  <a:srgbClr val="000000"/>
                </a:solidFill>
                <a:latin typeface="Calibri" panose="020F0502020204030204" pitchFamily="34" charset="0"/>
              </a:rPr>
              <a:t> </a:t>
            </a:r>
            <a:r>
              <a:rPr lang="en-US" sz="1800" i="0" u="none" strike="noStrike" dirty="0" err="1">
                <a:solidFill>
                  <a:srgbClr val="000000"/>
                </a:solidFill>
                <a:latin typeface="Calibri" panose="020F0502020204030204" pitchFamily="34" charset="0"/>
              </a:rPr>
              <a:t>en</a:t>
            </a:r>
            <a:r>
              <a:rPr lang="en-US" sz="1800" i="0" u="none" strike="noStrike" dirty="0">
                <a:solidFill>
                  <a:srgbClr val="000000"/>
                </a:solidFill>
                <a:latin typeface="Calibri" panose="020F0502020204030204" pitchFamily="34" charset="0"/>
              </a:rPr>
              <a:t> #</a:t>
            </a:r>
            <a:r>
              <a:rPr lang="en-US" sz="1800" i="0" u="none" strike="noStrike" dirty="0" err="1">
                <a:solidFill>
                  <a:srgbClr val="000000"/>
                </a:solidFill>
                <a:latin typeface="Calibri" panose="020F0502020204030204" pitchFamily="34" charset="0"/>
              </a:rPr>
              <a:t>LaVidaBuena</a:t>
            </a:r>
            <a:r>
              <a:rPr lang="en-US" dirty="0">
                <a:solidFill>
                  <a:srgbClr val="000000"/>
                </a:solidFill>
                <a:latin typeface="Calibri" panose="020F0502020204030204" pitchFamily="34" charset="0"/>
              </a:rPr>
              <a:t> y la Ciudad.</a:t>
            </a:r>
            <a:br>
              <a:rPr lang="en-US" dirty="0"/>
            </a:br>
            <a:endParaRPr lang="en-US" dirty="0"/>
          </a:p>
        </p:txBody>
      </p:sp>
    </p:spTree>
    <p:extLst>
      <p:ext uri="{BB962C8B-B14F-4D97-AF65-F5344CB8AC3E}">
        <p14:creationId xmlns:p14="http://schemas.microsoft.com/office/powerpoint/2010/main" val="128747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146B9-A4B1-6F52-91FF-AD07EE7A8CE3}"/>
              </a:ext>
            </a:extLst>
          </p:cNvPr>
          <p:cNvSpPr/>
          <p:nvPr/>
        </p:nvSpPr>
        <p:spPr>
          <a:xfrm>
            <a:off x="1366190" y="0"/>
            <a:ext cx="39188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109A50F9-BE2A-7A40-7B58-38A25B49429B}"/>
              </a:ext>
            </a:extLst>
          </p:cNvPr>
          <p:cNvSpPr txBox="1"/>
          <p:nvPr/>
        </p:nvSpPr>
        <p:spPr>
          <a:xfrm>
            <a:off x="1850753" y="2764304"/>
            <a:ext cx="3994876" cy="830997"/>
          </a:xfrm>
          <a:prstGeom prst="rect">
            <a:avLst/>
          </a:prstGeom>
          <a:noFill/>
        </p:spPr>
        <p:txBody>
          <a:bodyPr wrap="square" rtlCol="0">
            <a:spAutoFit/>
          </a:bodyPr>
          <a:lstStyle/>
          <a:p>
            <a:r>
              <a:rPr lang="en-GB" sz="2400" spc="300" dirty="0">
                <a:solidFill>
                  <a:srgbClr val="595358"/>
                </a:solidFill>
                <a:latin typeface="Calder Dark" pitchFamily="2" charset="0"/>
              </a:rPr>
              <a:t>JAIME REPOLLÉS</a:t>
            </a:r>
          </a:p>
          <a:p>
            <a:endParaRPr lang="en-ES" sz="2400" dirty="0"/>
          </a:p>
        </p:txBody>
      </p:sp>
    </p:spTree>
    <p:extLst>
      <p:ext uri="{BB962C8B-B14F-4D97-AF65-F5344CB8AC3E}">
        <p14:creationId xmlns:p14="http://schemas.microsoft.com/office/powerpoint/2010/main" val="36299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491343" y="2034962"/>
            <a:ext cx="4256312" cy="3737946"/>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PINTURA</a:t>
            </a:r>
            <a:endParaRPr lang="en-GB" sz="2000" spc="600" dirty="0">
              <a:solidFill>
                <a:srgbClr val="A5AC96"/>
              </a:solidFill>
              <a:latin typeface="Calder Dark" pitchFamily="2" charset="0"/>
            </a:endParaRPr>
          </a:p>
          <a:p>
            <a:pPr algn="r">
              <a:lnSpc>
                <a:spcPct val="150000"/>
              </a:lnSpc>
            </a:pPr>
            <a:r>
              <a:rPr lang="en-GB" sz="2000" spc="600" dirty="0">
                <a:solidFill>
                  <a:srgbClr val="A5AC96"/>
                </a:solidFill>
                <a:latin typeface="Calder Dark" pitchFamily="2" charset="0"/>
              </a:rPr>
              <a:t>ES UNA LENTA CAPTURA DE LOS MOMENTOS </a:t>
            </a:r>
          </a:p>
          <a:p>
            <a:pPr algn="r">
              <a:lnSpc>
                <a:spcPct val="150000"/>
              </a:lnSpc>
            </a:pPr>
            <a:r>
              <a:rPr lang="en-GB" sz="2000" spc="600" dirty="0">
                <a:solidFill>
                  <a:srgbClr val="A5AC96"/>
                </a:solidFill>
                <a:latin typeface="Calder Dark" pitchFamily="2" charset="0"/>
              </a:rPr>
              <a:t>DE UNA VIDA. </a:t>
            </a:r>
          </a:p>
          <a:p>
            <a:pPr algn="r">
              <a:lnSpc>
                <a:spcPct val="150000"/>
              </a:lnSpc>
            </a:pPr>
            <a:r>
              <a:rPr lang="en-GB" sz="2000" spc="600" dirty="0">
                <a:solidFill>
                  <a:srgbClr val="CADF9E"/>
                </a:solidFill>
                <a:latin typeface="Calder Dark" pitchFamily="2" charset="0"/>
              </a:rPr>
              <a:t>LA VIDA BUENA </a:t>
            </a:r>
          </a:p>
          <a:p>
            <a:pPr algn="r">
              <a:lnSpc>
                <a:spcPct val="150000"/>
              </a:lnSpc>
            </a:pPr>
            <a:r>
              <a:rPr lang="en-GB" sz="2000" spc="600" dirty="0">
                <a:solidFill>
                  <a:srgbClr val="A5AC96"/>
                </a:solidFill>
                <a:latin typeface="Calder Dark" pitchFamily="2" charset="0"/>
              </a:rPr>
              <a:t>ES NO PARAR HASTA ENCONTRAR </a:t>
            </a:r>
          </a:p>
          <a:p>
            <a:pPr algn="r">
              <a:lnSpc>
                <a:spcPct val="150000"/>
              </a:lnSpc>
            </a:pPr>
            <a:r>
              <a:rPr lang="en-GB" sz="2000" spc="600" dirty="0">
                <a:solidFill>
                  <a:srgbClr val="A5AC96"/>
                </a:solidFill>
                <a:latin typeface="Calder Dark" pitchFamily="2" charset="0"/>
              </a:rPr>
              <a:t>LOS MEJORES.</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1" y="-710466"/>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AF7C807F-6B5A-EEE7-1FBA-19EE58E25513}"/>
              </a:ext>
            </a:extLst>
          </p:cNvPr>
          <p:cNvSpPr txBox="1"/>
          <p:nvPr/>
        </p:nvSpPr>
        <p:spPr>
          <a:xfrm>
            <a:off x="7271656" y="2690336"/>
            <a:ext cx="3864429" cy="1754326"/>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El </a:t>
            </a:r>
            <a:r>
              <a:rPr lang="en-US" dirty="0" err="1"/>
              <a:t>arte</a:t>
            </a:r>
            <a:r>
              <a:rPr lang="en-US" dirty="0"/>
              <a:t> </a:t>
            </a:r>
            <a:r>
              <a:rPr lang="en-US" dirty="0" err="1"/>
              <a:t>atrapa</a:t>
            </a:r>
            <a:r>
              <a:rPr lang="en-US" dirty="0"/>
              <a:t> </a:t>
            </a:r>
            <a:r>
              <a:rPr lang="en-US" dirty="0" err="1"/>
              <a:t>el</a:t>
            </a:r>
            <a:r>
              <a:rPr lang="en-US" dirty="0"/>
              <a:t> </a:t>
            </a:r>
            <a:r>
              <a:rPr lang="en-US" dirty="0" err="1"/>
              <a:t>mejor</a:t>
            </a:r>
            <a:r>
              <a:rPr lang="en-US" dirty="0"/>
              <a:t> de </a:t>
            </a:r>
            <a:r>
              <a:rPr lang="en-US" dirty="0" err="1"/>
              <a:t>los</a:t>
            </a:r>
            <a:r>
              <a:rPr lang="en-US" dirty="0"/>
              <a:t> </a:t>
            </a:r>
            <a:r>
              <a:rPr lang="en-US" dirty="0" err="1"/>
              <a:t>tiempos</a:t>
            </a:r>
            <a:r>
              <a:rPr lang="en-US" dirty="0"/>
              <a:t>: ese que </a:t>
            </a:r>
            <a:r>
              <a:rPr lang="en-US" dirty="0" err="1"/>
              <a:t>perdimos</a:t>
            </a:r>
            <a:r>
              <a:rPr lang="en-US" dirty="0"/>
              <a:t> </a:t>
            </a:r>
            <a:r>
              <a:rPr lang="en-US" dirty="0" err="1"/>
              <a:t>porque</a:t>
            </a:r>
            <a:r>
              <a:rPr lang="en-US" dirty="0"/>
              <a:t> no </a:t>
            </a:r>
            <a:r>
              <a:rPr lang="en-US" dirty="0" err="1"/>
              <a:t>intentábamos</a:t>
            </a:r>
            <a:r>
              <a:rPr lang="en-US" dirty="0"/>
              <a:t> </a:t>
            </a:r>
            <a:r>
              <a:rPr lang="en-US" dirty="0" err="1"/>
              <a:t>sacar</a:t>
            </a:r>
            <a:r>
              <a:rPr lang="en-US" dirty="0"/>
              <a:t> de </a:t>
            </a:r>
            <a:r>
              <a:rPr lang="en-US" dirty="0" err="1"/>
              <a:t>él</a:t>
            </a:r>
            <a:r>
              <a:rPr lang="en-US" dirty="0"/>
              <a:t> nada </a:t>
            </a:r>
            <a:r>
              <a:rPr lang="en-US" dirty="0" err="1"/>
              <a:t>productivo</a:t>
            </a:r>
            <a:r>
              <a:rPr lang="en-US" dirty="0"/>
              <a:t>. </a:t>
            </a:r>
            <a:r>
              <a:rPr lang="en-US" dirty="0" err="1"/>
              <a:t>Arte</a:t>
            </a:r>
            <a:r>
              <a:rPr lang="en-US" dirty="0"/>
              <a:t>, #Proust, Jaime </a:t>
            </a:r>
            <a:r>
              <a:rPr lang="en-US" dirty="0" err="1"/>
              <a:t>Repollés</a:t>
            </a:r>
            <a:r>
              <a:rPr lang="en-US" dirty="0"/>
              <a:t> y #</a:t>
            </a:r>
            <a:r>
              <a:rPr lang="en-US" dirty="0" err="1"/>
              <a:t>VidaBuena</a:t>
            </a:r>
            <a:r>
              <a:rPr lang="en-US" dirty="0"/>
              <a:t>.   </a:t>
            </a:r>
          </a:p>
        </p:txBody>
      </p:sp>
    </p:spTree>
    <p:extLst>
      <p:ext uri="{BB962C8B-B14F-4D97-AF65-F5344CB8AC3E}">
        <p14:creationId xmlns:p14="http://schemas.microsoft.com/office/powerpoint/2010/main" val="172646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450C-24C5-BF98-D03F-AA3A8EB153A4}"/>
              </a:ext>
            </a:extLst>
          </p:cNvPr>
          <p:cNvSpPr/>
          <p:nvPr/>
        </p:nvSpPr>
        <p:spPr>
          <a:xfrm>
            <a:off x="4541201" y="1732756"/>
            <a:ext cx="1000246" cy="3465513"/>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9" name="Rectangle 8">
            <a:extLst>
              <a:ext uri="{FF2B5EF4-FFF2-40B4-BE49-F238E27FC236}">
                <a16:creationId xmlns:a16="http://schemas.microsoft.com/office/drawing/2014/main" id="{0480BE99-E7E5-3984-467C-CC9533472A43}"/>
              </a:ext>
            </a:extLst>
          </p:cNvPr>
          <p:cNvSpPr/>
          <p:nvPr/>
        </p:nvSpPr>
        <p:spPr>
          <a:xfrm>
            <a:off x="5640658" y="1732756"/>
            <a:ext cx="100024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rgbClr val="CADF9E"/>
              </a:solidFill>
            </a:endParaRPr>
          </a:p>
        </p:txBody>
      </p:sp>
      <p:sp>
        <p:nvSpPr>
          <p:cNvPr id="11" name="Rectangle 10">
            <a:extLst>
              <a:ext uri="{FF2B5EF4-FFF2-40B4-BE49-F238E27FC236}">
                <a16:creationId xmlns:a16="http://schemas.microsoft.com/office/drawing/2014/main" id="{A00430A6-A59D-C6E7-9932-6E726472642D}"/>
              </a:ext>
            </a:extLst>
          </p:cNvPr>
          <p:cNvSpPr/>
          <p:nvPr/>
        </p:nvSpPr>
        <p:spPr>
          <a:xfrm>
            <a:off x="6740115" y="1732756"/>
            <a:ext cx="1000246" cy="3465513"/>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rgbClr val="CADF9E"/>
              </a:solidFill>
            </a:endParaRPr>
          </a:p>
        </p:txBody>
      </p:sp>
    </p:spTree>
    <p:extLst>
      <p:ext uri="{BB962C8B-B14F-4D97-AF65-F5344CB8AC3E}">
        <p14:creationId xmlns:p14="http://schemas.microsoft.com/office/powerpoint/2010/main" val="71503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3276282"/>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EN LA BUENA PINTURA</a:t>
            </a:r>
          </a:p>
          <a:p>
            <a:pPr algn="r">
              <a:lnSpc>
                <a:spcPct val="150000"/>
              </a:lnSpc>
            </a:pPr>
            <a:r>
              <a:rPr lang="en-GB" sz="2000" spc="600" dirty="0">
                <a:solidFill>
                  <a:srgbClr val="595358"/>
                </a:solidFill>
                <a:latin typeface="Calder Dark" pitchFamily="2" charset="0"/>
              </a:rPr>
              <a:t>CADA MOMENTO CAPTURADO REFLEJA TAMBIÉN EL TODO QUE LO CONTIENE.</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2862322"/>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Para </a:t>
            </a:r>
            <a:r>
              <a:rPr lang="en-US" dirty="0" err="1"/>
              <a:t>el</a:t>
            </a:r>
            <a:r>
              <a:rPr lang="en-US" dirty="0"/>
              <a:t> </a:t>
            </a:r>
            <a:r>
              <a:rPr lang="en-US" dirty="0" err="1"/>
              <a:t>pintor</a:t>
            </a:r>
            <a:r>
              <a:rPr lang="en-US" dirty="0"/>
              <a:t> Jaime </a:t>
            </a:r>
            <a:r>
              <a:rPr lang="en-US" dirty="0" err="1"/>
              <a:t>Repollés</a:t>
            </a:r>
            <a:r>
              <a:rPr lang="en-US" dirty="0"/>
              <a:t>, la pintura es </a:t>
            </a:r>
            <a:r>
              <a:rPr lang="en-US" dirty="0" err="1"/>
              <a:t>estratificación</a:t>
            </a:r>
            <a:r>
              <a:rPr lang="en-US" dirty="0"/>
              <a:t> de </a:t>
            </a:r>
            <a:r>
              <a:rPr lang="en-US" dirty="0" err="1"/>
              <a:t>capas</a:t>
            </a:r>
            <a:r>
              <a:rPr lang="en-US" dirty="0"/>
              <a:t> que, </a:t>
            </a:r>
            <a:r>
              <a:rPr lang="en-US" dirty="0" err="1"/>
              <a:t>unidas</a:t>
            </a:r>
            <a:r>
              <a:rPr lang="en-US" dirty="0"/>
              <a:t>, van </a:t>
            </a:r>
            <a:r>
              <a:rPr lang="en-US" dirty="0" err="1"/>
              <a:t>consiguiendo</a:t>
            </a:r>
            <a:r>
              <a:rPr lang="en-US" dirty="0"/>
              <a:t> </a:t>
            </a:r>
            <a:r>
              <a:rPr lang="en-US" dirty="0" err="1"/>
              <a:t>una</a:t>
            </a:r>
            <a:r>
              <a:rPr lang="en-US" dirty="0"/>
              <a:t> imagen final, un </a:t>
            </a:r>
            <a:r>
              <a:rPr lang="en-US" dirty="0" err="1"/>
              <a:t>tiempo</a:t>
            </a:r>
            <a:r>
              <a:rPr lang="en-US" dirty="0"/>
              <a:t> </a:t>
            </a:r>
            <a:r>
              <a:rPr lang="en-US" dirty="0" err="1"/>
              <a:t>acumulado</a:t>
            </a:r>
            <a:r>
              <a:rPr lang="en-US" dirty="0"/>
              <a:t>. Por </a:t>
            </a:r>
            <a:r>
              <a:rPr lang="en-US" dirty="0" err="1"/>
              <a:t>eso</a:t>
            </a:r>
            <a:r>
              <a:rPr lang="en-US" dirty="0"/>
              <a:t> </a:t>
            </a:r>
            <a:r>
              <a:rPr lang="en-US" dirty="0" err="1"/>
              <a:t>cuando</a:t>
            </a:r>
            <a:r>
              <a:rPr lang="en-US" dirty="0"/>
              <a:t> la pintura </a:t>
            </a:r>
            <a:r>
              <a:rPr lang="en-US" dirty="0" err="1"/>
              <a:t>capta</a:t>
            </a:r>
            <a:r>
              <a:rPr lang="en-US" dirty="0"/>
              <a:t> un </a:t>
            </a:r>
            <a:r>
              <a:rPr lang="en-US" dirty="0" err="1"/>
              <a:t>momento</a:t>
            </a:r>
            <a:r>
              <a:rPr lang="en-US" dirty="0"/>
              <a:t> </a:t>
            </a:r>
            <a:r>
              <a:rPr lang="en-US" dirty="0" err="1"/>
              <a:t>los</a:t>
            </a:r>
            <a:r>
              <a:rPr lang="en-US" dirty="0"/>
              <a:t> </a:t>
            </a:r>
            <a:r>
              <a:rPr lang="en-US" dirty="0" err="1"/>
              <a:t>está</a:t>
            </a:r>
            <a:r>
              <a:rPr lang="en-US" dirty="0"/>
              <a:t> </a:t>
            </a:r>
            <a:r>
              <a:rPr lang="en-US" dirty="0" err="1"/>
              <a:t>captando</a:t>
            </a:r>
            <a:r>
              <a:rPr lang="en-US" dirty="0"/>
              <a:t> </a:t>
            </a:r>
            <a:r>
              <a:rPr lang="en-US" dirty="0" err="1"/>
              <a:t>todos</a:t>
            </a:r>
            <a:r>
              <a:rPr lang="en-US" dirty="0"/>
              <a:t>. Y </a:t>
            </a:r>
            <a:r>
              <a:rPr lang="en-US" dirty="0" err="1"/>
              <a:t>también</a:t>
            </a:r>
            <a:r>
              <a:rPr lang="en-US" dirty="0"/>
              <a:t> </a:t>
            </a:r>
            <a:r>
              <a:rPr lang="en-US" dirty="0" err="1"/>
              <a:t>por</a:t>
            </a:r>
            <a:r>
              <a:rPr lang="en-US" dirty="0"/>
              <a:t> </a:t>
            </a:r>
            <a:r>
              <a:rPr lang="en-US" dirty="0" err="1"/>
              <a:t>eso</a:t>
            </a:r>
            <a:r>
              <a:rPr lang="en-US" dirty="0"/>
              <a:t> es </a:t>
            </a:r>
            <a:r>
              <a:rPr lang="en-US" dirty="0" err="1"/>
              <a:t>borrosa</a:t>
            </a:r>
            <a:r>
              <a:rPr lang="en-US" dirty="0"/>
              <a:t>, y </a:t>
            </a:r>
            <a:r>
              <a:rPr lang="en-US" dirty="0" err="1"/>
              <a:t>nunca</a:t>
            </a:r>
            <a:r>
              <a:rPr lang="en-US" dirty="0"/>
              <a:t> </a:t>
            </a:r>
            <a:r>
              <a:rPr lang="en-US" dirty="0" err="1"/>
              <a:t>perfectamente</a:t>
            </a:r>
            <a:r>
              <a:rPr lang="en-US" dirty="0"/>
              <a:t> </a:t>
            </a:r>
            <a:r>
              <a:rPr lang="en-US" dirty="0" err="1"/>
              <a:t>reconocible</a:t>
            </a:r>
            <a:r>
              <a:rPr lang="en-US" dirty="0"/>
              <a:t>.</a:t>
            </a:r>
          </a:p>
          <a:p>
            <a:r>
              <a:rPr lang="en-US" dirty="0"/>
              <a:t>#</a:t>
            </a:r>
            <a:r>
              <a:rPr lang="en-US" dirty="0" err="1"/>
              <a:t>VidaBuena</a:t>
            </a:r>
            <a:r>
              <a:rPr lang="en-US" dirty="0"/>
              <a:t> y </a:t>
            </a:r>
            <a:r>
              <a:rPr lang="en-US" dirty="0" err="1"/>
              <a:t>Arte</a:t>
            </a:r>
            <a:r>
              <a:rPr lang="en-US" dirty="0"/>
              <a:t>, con Jaime </a:t>
            </a:r>
            <a:r>
              <a:rPr lang="en-US" dirty="0" err="1"/>
              <a:t>Repollés</a:t>
            </a:r>
            <a:r>
              <a:rPr lang="en-US" dirty="0"/>
              <a:t>.</a:t>
            </a:r>
          </a:p>
        </p:txBody>
      </p:sp>
    </p:spTree>
    <p:extLst>
      <p:ext uri="{BB962C8B-B14F-4D97-AF65-F5344CB8AC3E}">
        <p14:creationId xmlns:p14="http://schemas.microsoft.com/office/powerpoint/2010/main" val="384529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327628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LA VIDA BUENA </a:t>
            </a:r>
          </a:p>
          <a:p>
            <a:pPr>
              <a:lnSpc>
                <a:spcPct val="150000"/>
              </a:lnSpc>
            </a:pPr>
            <a:r>
              <a:rPr lang="en-GB" sz="2000" spc="600" dirty="0">
                <a:solidFill>
                  <a:srgbClr val="595358"/>
                </a:solidFill>
                <a:latin typeface="Calder Dark" pitchFamily="2" charset="0"/>
              </a:rPr>
              <a:t>PLANTEA LA IMPORTANCIA DE LA MEMORIA, Y LA PINTURA LA REFLEJA CON UNA ESTETICA DE LOS RECUERDOS.</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FD40C9D2-5EB9-F4AD-4816-42D7226A9AC7}"/>
              </a:ext>
            </a:extLst>
          </p:cNvPr>
          <p:cNvSpPr txBox="1"/>
          <p:nvPr/>
        </p:nvSpPr>
        <p:spPr>
          <a:xfrm>
            <a:off x="7030751" y="2413337"/>
            <a:ext cx="3648135" cy="3416320"/>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Post Copy:</a:t>
            </a:r>
          </a:p>
          <a:p>
            <a:r>
              <a:rPr lang="en-US" dirty="0"/>
              <a:t>Para </a:t>
            </a:r>
            <a:r>
              <a:rPr lang="en-US" dirty="0" err="1"/>
              <a:t>el</a:t>
            </a:r>
            <a:r>
              <a:rPr lang="en-US" dirty="0"/>
              <a:t> </a:t>
            </a:r>
            <a:r>
              <a:rPr lang="en-US" dirty="0" err="1"/>
              <a:t>pintor</a:t>
            </a:r>
            <a:r>
              <a:rPr lang="en-US" dirty="0"/>
              <a:t> Jaime </a:t>
            </a:r>
            <a:r>
              <a:rPr lang="en-US" dirty="0" err="1"/>
              <a:t>Repollés</a:t>
            </a:r>
            <a:r>
              <a:rPr lang="en-US" dirty="0"/>
              <a:t>, la </a:t>
            </a:r>
            <a:r>
              <a:rPr lang="en-US" dirty="0" err="1"/>
              <a:t>hermenéutica</a:t>
            </a:r>
            <a:r>
              <a:rPr lang="en-US" dirty="0"/>
              <a:t> de la </a:t>
            </a:r>
            <a:r>
              <a:rPr lang="en-US" dirty="0" err="1"/>
              <a:t>totalidad</a:t>
            </a:r>
            <a:r>
              <a:rPr lang="en-US" dirty="0"/>
              <a:t> </a:t>
            </a:r>
            <a:r>
              <a:rPr lang="en-US" dirty="0" err="1"/>
              <a:t>tiene</a:t>
            </a:r>
            <a:r>
              <a:rPr lang="en-US" dirty="0"/>
              <a:t> </a:t>
            </a:r>
            <a:r>
              <a:rPr lang="en-US" dirty="0" err="1"/>
              <a:t>una</a:t>
            </a:r>
            <a:r>
              <a:rPr lang="en-US" dirty="0"/>
              <a:t> </a:t>
            </a:r>
            <a:r>
              <a:rPr lang="en-US" dirty="0" err="1"/>
              <a:t>estética</a:t>
            </a:r>
            <a:r>
              <a:rPr lang="en-US" dirty="0"/>
              <a:t>. </a:t>
            </a:r>
            <a:r>
              <a:rPr lang="en-US" dirty="0" err="1"/>
              <a:t>En</a:t>
            </a:r>
            <a:r>
              <a:rPr lang="en-US" dirty="0"/>
              <a:t> </a:t>
            </a:r>
            <a:r>
              <a:rPr lang="en-US" dirty="0" err="1"/>
              <a:t>busca</a:t>
            </a:r>
            <a:r>
              <a:rPr lang="en-US" dirty="0"/>
              <a:t> del </a:t>
            </a:r>
            <a:r>
              <a:rPr lang="en-US" dirty="0" err="1"/>
              <a:t>tiempo</a:t>
            </a:r>
            <a:r>
              <a:rPr lang="en-US" dirty="0"/>
              <a:t> </a:t>
            </a:r>
            <a:r>
              <a:rPr lang="en-US" dirty="0" err="1"/>
              <a:t>perdido</a:t>
            </a:r>
            <a:r>
              <a:rPr lang="en-US" dirty="0"/>
              <a:t> de Proust </a:t>
            </a:r>
            <a:r>
              <a:rPr lang="en-US" dirty="0" err="1"/>
              <a:t>construye</a:t>
            </a:r>
            <a:r>
              <a:rPr lang="en-US" dirty="0"/>
              <a:t> </a:t>
            </a:r>
            <a:r>
              <a:rPr lang="en-US" dirty="0" err="1"/>
              <a:t>una</a:t>
            </a:r>
            <a:r>
              <a:rPr lang="en-US" dirty="0"/>
              <a:t> </a:t>
            </a:r>
            <a:r>
              <a:rPr lang="en-US" dirty="0" err="1"/>
              <a:t>mAndala</a:t>
            </a:r>
            <a:r>
              <a:rPr lang="en-US" dirty="0"/>
              <a:t> de </a:t>
            </a:r>
            <a:r>
              <a:rPr lang="en-US" dirty="0" err="1"/>
              <a:t>totalidad</a:t>
            </a:r>
            <a:r>
              <a:rPr lang="en-US" dirty="0"/>
              <a:t>, </a:t>
            </a:r>
            <a:r>
              <a:rPr lang="en-US" dirty="0" err="1"/>
              <a:t>donde</a:t>
            </a:r>
            <a:r>
              <a:rPr lang="en-US" dirty="0"/>
              <a:t> </a:t>
            </a:r>
            <a:r>
              <a:rPr lang="en-US" dirty="0" err="1"/>
              <a:t>el</a:t>
            </a:r>
            <a:r>
              <a:rPr lang="en-US" dirty="0"/>
              <a:t> </a:t>
            </a:r>
            <a:r>
              <a:rPr lang="en-US" dirty="0" err="1"/>
              <a:t>todo</a:t>
            </a:r>
            <a:r>
              <a:rPr lang="en-US" dirty="0"/>
              <a:t> es un </a:t>
            </a:r>
            <a:r>
              <a:rPr lang="en-US" dirty="0" err="1"/>
              <a:t>círculo</a:t>
            </a:r>
            <a:r>
              <a:rPr lang="en-US" dirty="0"/>
              <a:t> </a:t>
            </a:r>
            <a:r>
              <a:rPr lang="en-US" dirty="0" err="1"/>
              <a:t>cromático</a:t>
            </a:r>
            <a:r>
              <a:rPr lang="en-US" dirty="0"/>
              <a:t>. Una </a:t>
            </a:r>
            <a:r>
              <a:rPr lang="en-US" dirty="0" err="1"/>
              <a:t>especie</a:t>
            </a:r>
            <a:r>
              <a:rPr lang="en-US" dirty="0"/>
              <a:t> de </a:t>
            </a:r>
            <a:r>
              <a:rPr lang="en-US" dirty="0" err="1"/>
              <a:t>sinestesia</a:t>
            </a:r>
            <a:r>
              <a:rPr lang="en-US" dirty="0"/>
              <a:t> </a:t>
            </a:r>
            <a:r>
              <a:rPr lang="en-US" dirty="0" err="1"/>
              <a:t>donde</a:t>
            </a:r>
            <a:r>
              <a:rPr lang="en-US" dirty="0"/>
              <a:t> </a:t>
            </a:r>
            <a:r>
              <a:rPr lang="en-US" dirty="0" err="1"/>
              <a:t>están</a:t>
            </a:r>
            <a:r>
              <a:rPr lang="en-US" dirty="0"/>
              <a:t> </a:t>
            </a:r>
            <a:r>
              <a:rPr lang="en-US" dirty="0" err="1"/>
              <a:t>colocadas</a:t>
            </a:r>
            <a:r>
              <a:rPr lang="en-US" dirty="0"/>
              <a:t> </a:t>
            </a:r>
            <a:r>
              <a:rPr lang="en-US" dirty="0" err="1"/>
              <a:t>todas</a:t>
            </a:r>
            <a:r>
              <a:rPr lang="en-US" dirty="0"/>
              <a:t> las </a:t>
            </a:r>
            <a:r>
              <a:rPr lang="en-US" dirty="0" err="1"/>
              <a:t>sensaciones</a:t>
            </a:r>
            <a:r>
              <a:rPr lang="en-US" dirty="0"/>
              <a:t>, </a:t>
            </a:r>
            <a:r>
              <a:rPr lang="en-US" dirty="0" err="1"/>
              <a:t>todos</a:t>
            </a:r>
            <a:r>
              <a:rPr lang="en-US" dirty="0"/>
              <a:t> </a:t>
            </a:r>
            <a:r>
              <a:rPr lang="en-US" dirty="0" err="1"/>
              <a:t>los</a:t>
            </a:r>
            <a:r>
              <a:rPr lang="en-US" dirty="0"/>
              <a:t> </a:t>
            </a:r>
            <a:r>
              <a:rPr lang="en-US" dirty="0" err="1"/>
              <a:t>recuerdos</a:t>
            </a:r>
            <a:r>
              <a:rPr lang="en-US" dirty="0"/>
              <a:t>, y </a:t>
            </a:r>
            <a:r>
              <a:rPr lang="en-US" dirty="0" err="1"/>
              <a:t>todos</a:t>
            </a:r>
            <a:r>
              <a:rPr lang="en-US" dirty="0"/>
              <a:t> </a:t>
            </a:r>
            <a:r>
              <a:rPr lang="en-US" dirty="0" err="1"/>
              <a:t>los</a:t>
            </a:r>
            <a:r>
              <a:rPr lang="en-US" dirty="0"/>
              <a:t> </a:t>
            </a:r>
            <a:r>
              <a:rPr lang="en-US" dirty="0" err="1"/>
              <a:t>pasados</a:t>
            </a:r>
            <a:r>
              <a:rPr lang="en-US" dirty="0"/>
              <a:t>.</a:t>
            </a:r>
          </a:p>
          <a:p>
            <a:r>
              <a:rPr lang="en-US" dirty="0" err="1"/>
              <a:t>Buscando</a:t>
            </a:r>
            <a:r>
              <a:rPr lang="en-US" dirty="0"/>
              <a:t> </a:t>
            </a:r>
            <a:r>
              <a:rPr lang="en-US" dirty="0" err="1"/>
              <a:t>una</a:t>
            </a:r>
            <a:r>
              <a:rPr lang="en-US" dirty="0"/>
              <a:t> #</a:t>
            </a:r>
            <a:r>
              <a:rPr lang="en-US" dirty="0" err="1"/>
              <a:t>VidaBuena</a:t>
            </a:r>
            <a:r>
              <a:rPr lang="en-US" dirty="0"/>
              <a:t> a </a:t>
            </a:r>
            <a:r>
              <a:rPr lang="en-US" dirty="0" err="1"/>
              <a:t>través</a:t>
            </a:r>
            <a:r>
              <a:rPr lang="en-US" dirty="0"/>
              <a:t> de la </a:t>
            </a:r>
            <a:r>
              <a:rPr lang="en-US" dirty="0" err="1"/>
              <a:t>trascendencia</a:t>
            </a:r>
            <a:r>
              <a:rPr lang="en-US" dirty="0"/>
              <a:t> del </a:t>
            </a:r>
            <a:r>
              <a:rPr lang="en-US" dirty="0" err="1"/>
              <a:t>arte</a:t>
            </a:r>
            <a:r>
              <a:rPr lang="en-US" dirty="0"/>
              <a:t>.</a:t>
            </a:r>
          </a:p>
        </p:txBody>
      </p:sp>
    </p:spTree>
    <p:extLst>
      <p:ext uri="{BB962C8B-B14F-4D97-AF65-F5344CB8AC3E}">
        <p14:creationId xmlns:p14="http://schemas.microsoft.com/office/powerpoint/2010/main" val="3783740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1891287"/>
          </a:xfrm>
          <a:prstGeom prst="rect">
            <a:avLst/>
          </a:prstGeom>
          <a:noFill/>
        </p:spPr>
        <p:txBody>
          <a:bodyPr wrap="square" rtlCol="0">
            <a:spAutoFit/>
          </a:bodyPr>
          <a:lstStyle/>
          <a:p>
            <a:pPr algn="r">
              <a:lnSpc>
                <a:spcPct val="150000"/>
              </a:lnSpc>
            </a:pPr>
            <a:r>
              <a:rPr lang="en-GB" sz="2000" spc="600" dirty="0">
                <a:solidFill>
                  <a:srgbClr val="595358"/>
                </a:solidFill>
                <a:latin typeface="Calder Dark" pitchFamily="2" charset="0"/>
              </a:rPr>
              <a:t>LO TERAPÉUTICO </a:t>
            </a:r>
          </a:p>
          <a:p>
            <a:pPr algn="r">
              <a:lnSpc>
                <a:spcPct val="150000"/>
              </a:lnSpc>
            </a:pPr>
            <a:r>
              <a:rPr lang="en-GB" sz="2000" spc="600" dirty="0">
                <a:solidFill>
                  <a:srgbClr val="A5AC96"/>
                </a:solidFill>
                <a:latin typeface="Calder Dark" pitchFamily="2" charset="0"/>
              </a:rPr>
              <a:t>EN LA VIDA BUENA</a:t>
            </a:r>
          </a:p>
          <a:p>
            <a:pPr algn="r">
              <a:lnSpc>
                <a:spcPct val="150000"/>
              </a:lnSpc>
            </a:pPr>
            <a:r>
              <a:rPr lang="en-GB" sz="2000" spc="600" dirty="0">
                <a:solidFill>
                  <a:srgbClr val="595358"/>
                </a:solidFill>
                <a:latin typeface="Calder Dark" pitchFamily="2" charset="0"/>
              </a:rPr>
              <a:t>ES PERDER </a:t>
            </a:r>
          </a:p>
          <a:p>
            <a:pPr algn="r">
              <a:lnSpc>
                <a:spcPct val="150000"/>
              </a:lnSpc>
            </a:pPr>
            <a:r>
              <a:rPr lang="en-GB" sz="2000" spc="600" dirty="0">
                <a:solidFill>
                  <a:srgbClr val="595358"/>
                </a:solidFill>
                <a:latin typeface="Calder Dark" pitchFamily="2" charset="0"/>
              </a:rPr>
              <a:t>EL TIEMPO.</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1477328"/>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Ese </a:t>
            </a:r>
            <a:r>
              <a:rPr lang="en-US" dirty="0" err="1"/>
              <a:t>tiempo</a:t>
            </a:r>
            <a:r>
              <a:rPr lang="en-US" dirty="0"/>
              <a:t> </a:t>
            </a:r>
            <a:r>
              <a:rPr lang="en-US" dirty="0" err="1"/>
              <a:t>perdido</a:t>
            </a:r>
            <a:r>
              <a:rPr lang="en-US" dirty="0"/>
              <a:t> </a:t>
            </a:r>
            <a:r>
              <a:rPr lang="en-US" dirty="0" err="1"/>
              <a:t>está</a:t>
            </a:r>
            <a:r>
              <a:rPr lang="en-US" dirty="0"/>
              <a:t> </a:t>
            </a:r>
            <a:r>
              <a:rPr lang="en-US" dirty="0" err="1"/>
              <a:t>hecho</a:t>
            </a:r>
            <a:r>
              <a:rPr lang="en-US" dirty="0"/>
              <a:t> de la </a:t>
            </a:r>
            <a:r>
              <a:rPr lang="en-US" dirty="0" err="1"/>
              <a:t>sustancia</a:t>
            </a:r>
            <a:r>
              <a:rPr lang="en-US" dirty="0"/>
              <a:t> de </a:t>
            </a:r>
            <a:r>
              <a:rPr lang="en-US" dirty="0" err="1"/>
              <a:t>mejor</a:t>
            </a:r>
            <a:r>
              <a:rPr lang="en-US" dirty="0"/>
              <a:t> </a:t>
            </a:r>
            <a:r>
              <a:rPr lang="en-US" dirty="0" err="1"/>
              <a:t>calidad</a:t>
            </a:r>
            <a:r>
              <a:rPr lang="en-US" dirty="0"/>
              <a:t> del no-</a:t>
            </a:r>
            <a:r>
              <a:rPr lang="en-US" dirty="0" err="1"/>
              <a:t>tiempo</a:t>
            </a:r>
            <a:r>
              <a:rPr lang="en-US" dirty="0"/>
              <a:t> y </a:t>
            </a:r>
            <a:r>
              <a:rPr lang="en-US" dirty="0" err="1"/>
              <a:t>el</a:t>
            </a:r>
            <a:r>
              <a:rPr lang="en-US" dirty="0"/>
              <a:t> no-</a:t>
            </a:r>
            <a:r>
              <a:rPr lang="en-US" dirty="0" err="1"/>
              <a:t>espacio</a:t>
            </a:r>
            <a:r>
              <a:rPr lang="en-US" dirty="0"/>
              <a:t>. </a:t>
            </a:r>
            <a:r>
              <a:rPr lang="en-US" dirty="0" err="1"/>
              <a:t>Arte</a:t>
            </a:r>
            <a:r>
              <a:rPr lang="en-US" dirty="0"/>
              <a:t>, </a:t>
            </a:r>
            <a:r>
              <a:rPr lang="en-US" dirty="0" err="1"/>
              <a:t>curación</a:t>
            </a:r>
            <a:r>
              <a:rPr lang="en-US" dirty="0"/>
              <a:t> y #</a:t>
            </a:r>
            <a:r>
              <a:rPr lang="en-US" dirty="0" err="1"/>
              <a:t>VidaBuena</a:t>
            </a:r>
            <a:endParaRPr lang="en-US" dirty="0"/>
          </a:p>
        </p:txBody>
      </p:sp>
    </p:spTree>
    <p:extLst>
      <p:ext uri="{BB962C8B-B14F-4D97-AF65-F5344CB8AC3E}">
        <p14:creationId xmlns:p14="http://schemas.microsoft.com/office/powerpoint/2010/main" val="31895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491344" y="3046970"/>
            <a:ext cx="4256312" cy="1429622"/>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VIDA BUENA </a:t>
            </a:r>
          </a:p>
          <a:p>
            <a:pPr algn="r">
              <a:lnSpc>
                <a:spcPct val="150000"/>
              </a:lnSpc>
            </a:pPr>
            <a:r>
              <a:rPr lang="en-GB" sz="2000" spc="600" dirty="0">
                <a:solidFill>
                  <a:srgbClr val="A5AC96"/>
                </a:solidFill>
                <a:latin typeface="Calder Dark" pitchFamily="2" charset="0"/>
              </a:rPr>
              <a:t>ES RECUPERAR LAS SENSACIONES.</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2" y="301542"/>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AF7C807F-6B5A-EEE7-1FBA-19EE58E25513}"/>
              </a:ext>
            </a:extLst>
          </p:cNvPr>
          <p:cNvSpPr txBox="1"/>
          <p:nvPr/>
        </p:nvSpPr>
        <p:spPr>
          <a:xfrm>
            <a:off x="7271656" y="2690336"/>
            <a:ext cx="3864429" cy="3693319"/>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El </a:t>
            </a:r>
            <a:r>
              <a:rPr lang="en-US" dirty="0" err="1"/>
              <a:t>pintor</a:t>
            </a:r>
            <a:r>
              <a:rPr lang="en-US" dirty="0"/>
              <a:t> </a:t>
            </a:r>
            <a:r>
              <a:rPr lang="en-US" dirty="0" err="1"/>
              <a:t>Repollés</a:t>
            </a:r>
            <a:r>
              <a:rPr lang="en-US" dirty="0"/>
              <a:t> </a:t>
            </a:r>
            <a:r>
              <a:rPr lang="en-US" dirty="0" err="1"/>
              <a:t>nos</a:t>
            </a:r>
            <a:r>
              <a:rPr lang="en-US" dirty="0"/>
              <a:t> </a:t>
            </a:r>
            <a:r>
              <a:rPr lang="en-US" dirty="0" err="1"/>
              <a:t>recuerda</a:t>
            </a:r>
            <a:r>
              <a:rPr lang="en-US" dirty="0"/>
              <a:t> que </a:t>
            </a:r>
            <a:r>
              <a:rPr lang="en-US" dirty="0" err="1"/>
              <a:t>hace</a:t>
            </a:r>
            <a:r>
              <a:rPr lang="en-US" dirty="0"/>
              <a:t> </a:t>
            </a:r>
            <a:r>
              <a:rPr lang="en-US" dirty="0" err="1"/>
              <a:t>mucho</a:t>
            </a:r>
            <a:r>
              <a:rPr lang="en-US" dirty="0"/>
              <a:t> que no </a:t>
            </a:r>
            <a:r>
              <a:rPr lang="en-US" dirty="0" err="1"/>
              <a:t>escuchamos</a:t>
            </a:r>
            <a:r>
              <a:rPr lang="en-US" dirty="0"/>
              <a:t> </a:t>
            </a:r>
            <a:r>
              <a:rPr lang="en-US" dirty="0" err="1"/>
              <a:t>nuestros</a:t>
            </a:r>
            <a:r>
              <a:rPr lang="en-US" dirty="0"/>
              <a:t> </a:t>
            </a:r>
            <a:r>
              <a:rPr lang="en-US" dirty="0" err="1"/>
              <a:t>sentidos</a:t>
            </a:r>
            <a:r>
              <a:rPr lang="en-US" dirty="0"/>
              <a:t>, </a:t>
            </a:r>
            <a:r>
              <a:rPr lang="en-US" dirty="0" err="1"/>
              <a:t>nuestras</a:t>
            </a:r>
            <a:r>
              <a:rPr lang="en-US" dirty="0"/>
              <a:t> </a:t>
            </a:r>
            <a:r>
              <a:rPr lang="en-US" dirty="0" err="1"/>
              <a:t>sensaciones</a:t>
            </a:r>
            <a:r>
              <a:rPr lang="en-US" dirty="0"/>
              <a:t>. Las </a:t>
            </a:r>
            <a:r>
              <a:rPr lang="en-US" dirty="0" err="1"/>
              <a:t>terminaciones</a:t>
            </a:r>
            <a:r>
              <a:rPr lang="en-US" dirty="0"/>
              <a:t> </a:t>
            </a:r>
            <a:r>
              <a:rPr lang="en-US" dirty="0" err="1"/>
              <a:t>nerviosas</a:t>
            </a:r>
            <a:r>
              <a:rPr lang="en-US" dirty="0"/>
              <a:t> (</a:t>
            </a:r>
            <a:r>
              <a:rPr lang="en-US" dirty="0" err="1"/>
              <a:t>fuera</a:t>
            </a:r>
            <a:r>
              <a:rPr lang="en-US" dirty="0"/>
              <a:t> del </a:t>
            </a:r>
            <a:r>
              <a:rPr lang="en-US" dirty="0" err="1"/>
              <a:t>ojo</a:t>
            </a:r>
            <a:r>
              <a:rPr lang="en-US" dirty="0"/>
              <a:t> y </a:t>
            </a:r>
            <a:r>
              <a:rPr lang="en-US" dirty="0" err="1"/>
              <a:t>el</a:t>
            </a:r>
            <a:r>
              <a:rPr lang="en-US" dirty="0"/>
              <a:t> </a:t>
            </a:r>
            <a:r>
              <a:rPr lang="en-US" dirty="0" err="1"/>
              <a:t>dedo</a:t>
            </a:r>
            <a:r>
              <a:rPr lang="en-US" dirty="0"/>
              <a:t> </a:t>
            </a:r>
            <a:r>
              <a:rPr lang="en-US" dirty="0" err="1"/>
              <a:t>índice</a:t>
            </a:r>
            <a:r>
              <a:rPr lang="en-US" dirty="0"/>
              <a:t> y </a:t>
            </a:r>
            <a:r>
              <a:rPr lang="en-US" dirty="0" err="1"/>
              <a:t>pulgar</a:t>
            </a:r>
            <a:r>
              <a:rPr lang="en-US" dirty="0"/>
              <a:t>) </a:t>
            </a:r>
            <a:r>
              <a:rPr lang="en-US" dirty="0" err="1"/>
              <a:t>están</a:t>
            </a:r>
            <a:r>
              <a:rPr lang="en-US" dirty="0"/>
              <a:t> </a:t>
            </a:r>
            <a:r>
              <a:rPr lang="en-US" dirty="0" err="1"/>
              <a:t>completamente</a:t>
            </a:r>
            <a:r>
              <a:rPr lang="en-US" dirty="0"/>
              <a:t> </a:t>
            </a:r>
            <a:r>
              <a:rPr lang="en-US" dirty="0" err="1"/>
              <a:t>abandonadas</a:t>
            </a:r>
            <a:r>
              <a:rPr lang="en-US" dirty="0"/>
              <a:t>. La pintura </a:t>
            </a:r>
            <a:r>
              <a:rPr lang="en-US" dirty="0" err="1"/>
              <a:t>puede</a:t>
            </a:r>
            <a:r>
              <a:rPr lang="en-US" dirty="0"/>
              <a:t> </a:t>
            </a:r>
            <a:r>
              <a:rPr lang="en-US" dirty="0" err="1"/>
              <a:t>recuperar</a:t>
            </a:r>
            <a:r>
              <a:rPr lang="en-US" dirty="0"/>
              <a:t> </a:t>
            </a:r>
            <a:r>
              <a:rPr lang="en-US" dirty="0" err="1"/>
              <a:t>los</a:t>
            </a:r>
            <a:r>
              <a:rPr lang="en-US" dirty="0"/>
              <a:t> </a:t>
            </a:r>
            <a:r>
              <a:rPr lang="en-US" dirty="0" err="1"/>
              <a:t>colores</a:t>
            </a:r>
            <a:r>
              <a:rPr lang="en-US" dirty="0"/>
              <a:t>, </a:t>
            </a:r>
            <a:r>
              <a:rPr lang="en-US" dirty="0" err="1"/>
              <a:t>incluso</a:t>
            </a:r>
            <a:r>
              <a:rPr lang="en-US" dirty="0"/>
              <a:t> </a:t>
            </a:r>
            <a:r>
              <a:rPr lang="en-US" dirty="0" err="1"/>
              <a:t>los</a:t>
            </a:r>
            <a:r>
              <a:rPr lang="en-US" dirty="0"/>
              <a:t> </a:t>
            </a:r>
            <a:r>
              <a:rPr lang="en-US" dirty="0" err="1"/>
              <a:t>sabores</a:t>
            </a:r>
            <a:r>
              <a:rPr lang="en-US" dirty="0"/>
              <a:t> que </a:t>
            </a:r>
            <a:r>
              <a:rPr lang="en-US" dirty="0" err="1"/>
              <a:t>perdimos</a:t>
            </a:r>
            <a:r>
              <a:rPr lang="en-US" dirty="0"/>
              <a:t> </a:t>
            </a:r>
            <a:r>
              <a:rPr lang="en-US" dirty="0" err="1"/>
              <a:t>en</a:t>
            </a:r>
            <a:r>
              <a:rPr lang="en-US" dirty="0"/>
              <a:t> ese </a:t>
            </a:r>
            <a:r>
              <a:rPr lang="en-US" dirty="0" err="1"/>
              <a:t>frenesí</a:t>
            </a:r>
            <a:r>
              <a:rPr lang="en-US" dirty="0"/>
              <a:t> de </a:t>
            </a:r>
            <a:r>
              <a:rPr lang="en-US" dirty="0" err="1"/>
              <a:t>información</a:t>
            </a:r>
            <a:r>
              <a:rPr lang="en-US" dirty="0"/>
              <a:t> </a:t>
            </a:r>
            <a:r>
              <a:rPr lang="en-US" dirty="0" err="1"/>
              <a:t>absurda</a:t>
            </a:r>
            <a:r>
              <a:rPr lang="en-US" dirty="0"/>
              <a:t> y </a:t>
            </a:r>
            <a:r>
              <a:rPr lang="en-US" dirty="0" err="1"/>
              <a:t>datos</a:t>
            </a:r>
            <a:r>
              <a:rPr lang="en-US" dirty="0"/>
              <a:t> </a:t>
            </a:r>
            <a:r>
              <a:rPr lang="en-US" dirty="0" err="1"/>
              <a:t>frenéticos</a:t>
            </a:r>
            <a:r>
              <a:rPr lang="en-US" dirty="0"/>
              <a:t> </a:t>
            </a:r>
            <a:r>
              <a:rPr lang="en-US" dirty="0" err="1"/>
              <a:t>en</a:t>
            </a:r>
            <a:r>
              <a:rPr lang="en-US" dirty="0"/>
              <a:t> </a:t>
            </a:r>
            <a:r>
              <a:rPr lang="en-US" dirty="0" err="1"/>
              <a:t>el</a:t>
            </a:r>
            <a:r>
              <a:rPr lang="en-US" dirty="0"/>
              <a:t> que </a:t>
            </a:r>
            <a:r>
              <a:rPr lang="en-US" dirty="0" err="1"/>
              <a:t>vivimos</a:t>
            </a:r>
            <a:r>
              <a:rPr lang="en-US" dirty="0"/>
              <a:t>. </a:t>
            </a:r>
            <a:r>
              <a:rPr lang="en-US" dirty="0" err="1"/>
              <a:t>Arte</a:t>
            </a:r>
            <a:r>
              <a:rPr lang="en-US" dirty="0"/>
              <a:t>, </a:t>
            </a:r>
            <a:r>
              <a:rPr lang="en-US" dirty="0" err="1"/>
              <a:t>curación</a:t>
            </a:r>
            <a:r>
              <a:rPr lang="en-US" dirty="0"/>
              <a:t> y #</a:t>
            </a:r>
            <a:r>
              <a:rPr lang="en-US" dirty="0" err="1"/>
              <a:t>VidaBuena</a:t>
            </a:r>
            <a:r>
              <a:rPr lang="en-US" dirty="0"/>
              <a:t>.</a:t>
            </a:r>
          </a:p>
        </p:txBody>
      </p:sp>
    </p:spTree>
    <p:extLst>
      <p:ext uri="{BB962C8B-B14F-4D97-AF65-F5344CB8AC3E}">
        <p14:creationId xmlns:p14="http://schemas.microsoft.com/office/powerpoint/2010/main" val="293769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327628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LA VIDA BUENA </a:t>
            </a:r>
          </a:p>
          <a:p>
            <a:pPr>
              <a:lnSpc>
                <a:spcPct val="150000"/>
              </a:lnSpc>
            </a:pPr>
            <a:r>
              <a:rPr lang="en-GB" sz="2000" spc="600" dirty="0">
                <a:solidFill>
                  <a:srgbClr val="595358"/>
                </a:solidFill>
                <a:latin typeface="Calder Dark" pitchFamily="2" charset="0"/>
              </a:rPr>
              <a:t>ESTÁ COMPUESTA POR UN TIEMPO QUE SE VACÍA DE TODO LO DEMÁS, DEEJANDO ESPACIO PARA QUE UN MOMENTO NOS LLENE.</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FD40C9D2-5EB9-F4AD-4816-42D7226A9AC7}"/>
              </a:ext>
            </a:extLst>
          </p:cNvPr>
          <p:cNvSpPr txBox="1"/>
          <p:nvPr/>
        </p:nvSpPr>
        <p:spPr>
          <a:xfrm>
            <a:off x="7030751" y="2413337"/>
            <a:ext cx="3648135" cy="2031325"/>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Post Copy:</a:t>
            </a:r>
          </a:p>
          <a:p>
            <a:r>
              <a:rPr lang="en-US" dirty="0"/>
              <a:t>Jaime </a:t>
            </a:r>
            <a:r>
              <a:rPr lang="en-US" dirty="0" err="1"/>
              <a:t>Repollés</a:t>
            </a:r>
            <a:r>
              <a:rPr lang="en-US" dirty="0"/>
              <a:t> </a:t>
            </a:r>
            <a:r>
              <a:rPr lang="en-US" dirty="0" err="1"/>
              <a:t>nos</a:t>
            </a:r>
            <a:r>
              <a:rPr lang="en-US" dirty="0"/>
              <a:t> ha </a:t>
            </a:r>
            <a:r>
              <a:rPr lang="en-US" dirty="0" err="1"/>
              <a:t>guiado</a:t>
            </a:r>
            <a:r>
              <a:rPr lang="en-US" dirty="0"/>
              <a:t> </a:t>
            </a:r>
            <a:r>
              <a:rPr lang="en-US" dirty="0" err="1"/>
              <a:t>en</a:t>
            </a:r>
            <a:r>
              <a:rPr lang="en-US" dirty="0"/>
              <a:t> la </a:t>
            </a:r>
            <a:r>
              <a:rPr lang="en-US" dirty="0" err="1"/>
              <a:t>busqueda</a:t>
            </a:r>
            <a:r>
              <a:rPr lang="en-US" dirty="0"/>
              <a:t> de </a:t>
            </a:r>
            <a:r>
              <a:rPr lang="en-US" dirty="0" err="1"/>
              <a:t>una</a:t>
            </a:r>
            <a:r>
              <a:rPr lang="en-US" dirty="0"/>
              <a:t> Vida Buena a </a:t>
            </a:r>
            <a:r>
              <a:rPr lang="en-US" dirty="0" err="1"/>
              <a:t>través</a:t>
            </a:r>
            <a:r>
              <a:rPr lang="en-US" dirty="0"/>
              <a:t> del </a:t>
            </a:r>
            <a:r>
              <a:rPr lang="en-US" dirty="0" err="1"/>
              <a:t>arte</a:t>
            </a:r>
            <a:r>
              <a:rPr lang="en-US" dirty="0"/>
              <a:t>:  al </a:t>
            </a:r>
            <a:r>
              <a:rPr lang="en-US" dirty="0" err="1"/>
              <a:t>estar</a:t>
            </a:r>
            <a:r>
              <a:rPr lang="en-US" dirty="0"/>
              <a:t> </a:t>
            </a:r>
            <a:r>
              <a:rPr lang="en-US" dirty="0" err="1"/>
              <a:t>vaciado</a:t>
            </a:r>
            <a:r>
              <a:rPr lang="en-US" dirty="0"/>
              <a:t> de </a:t>
            </a:r>
            <a:r>
              <a:rPr lang="en-US" dirty="0" err="1"/>
              <a:t>todo</a:t>
            </a:r>
            <a:r>
              <a:rPr lang="en-US" dirty="0"/>
              <a:t>, </a:t>
            </a:r>
            <a:r>
              <a:rPr lang="en-US" dirty="0" err="1"/>
              <a:t>podemos</a:t>
            </a:r>
            <a:r>
              <a:rPr lang="en-US" dirty="0"/>
              <a:t> </a:t>
            </a:r>
            <a:r>
              <a:rPr lang="en-US" dirty="0" err="1"/>
              <a:t>percibir</a:t>
            </a:r>
            <a:r>
              <a:rPr lang="en-US" dirty="0"/>
              <a:t> </a:t>
            </a:r>
            <a:r>
              <a:rPr lang="en-US" dirty="0" err="1"/>
              <a:t>los</a:t>
            </a:r>
            <a:r>
              <a:rPr lang="en-US" dirty="0"/>
              <a:t> </a:t>
            </a:r>
            <a:r>
              <a:rPr lang="en-US" dirty="0" err="1"/>
              <a:t>momentos</a:t>
            </a:r>
            <a:r>
              <a:rPr lang="en-US" dirty="0"/>
              <a:t> </a:t>
            </a:r>
            <a:r>
              <a:rPr lang="en-US" dirty="0" err="1"/>
              <a:t>en</a:t>
            </a:r>
            <a:r>
              <a:rPr lang="en-US" dirty="0"/>
              <a:t> </a:t>
            </a:r>
            <a:r>
              <a:rPr lang="en-US" dirty="0" err="1"/>
              <a:t>su</a:t>
            </a:r>
            <a:r>
              <a:rPr lang="en-US" dirty="0"/>
              <a:t> </a:t>
            </a:r>
            <a:r>
              <a:rPr lang="en-US" dirty="0" err="1"/>
              <a:t>totalidad</a:t>
            </a:r>
            <a:r>
              <a:rPr lang="en-US" dirty="0"/>
              <a:t>. </a:t>
            </a:r>
          </a:p>
          <a:p>
            <a:r>
              <a:rPr lang="en-US" dirty="0" err="1"/>
              <a:t>Arte</a:t>
            </a:r>
            <a:r>
              <a:rPr lang="en-US" dirty="0"/>
              <a:t>, Proust  #</a:t>
            </a:r>
            <a:r>
              <a:rPr lang="en-US" dirty="0" err="1"/>
              <a:t>VidaBuena</a:t>
            </a:r>
            <a:r>
              <a:rPr lang="en-US" dirty="0"/>
              <a:t>. </a:t>
            </a:r>
          </a:p>
        </p:txBody>
      </p:sp>
    </p:spTree>
    <p:extLst>
      <p:ext uri="{BB962C8B-B14F-4D97-AF65-F5344CB8AC3E}">
        <p14:creationId xmlns:p14="http://schemas.microsoft.com/office/powerpoint/2010/main" val="110916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1026" name="Picture 2" descr="Jaime Repollés en la Escuela Contemporánea de Humanidades | ECH">
            <a:extLst>
              <a:ext uri="{FF2B5EF4-FFF2-40B4-BE49-F238E27FC236}">
                <a16:creationId xmlns:a16="http://schemas.microsoft.com/office/drawing/2014/main" id="{620FC2C1-5B35-658F-4FF2-85BF927581A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35001" t="-104" r="31700" b="104"/>
          <a:stretch/>
        </p:blipFill>
        <p:spPr bwMode="auto">
          <a:xfrm>
            <a:off x="785010" y="507969"/>
            <a:ext cx="1956999" cy="58420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9A50F9-BE2A-7A40-7B58-38A25B49429B}"/>
              </a:ext>
            </a:extLst>
          </p:cNvPr>
          <p:cNvSpPr txBox="1"/>
          <p:nvPr/>
        </p:nvSpPr>
        <p:spPr>
          <a:xfrm>
            <a:off x="3276750" y="1190673"/>
            <a:ext cx="2819250" cy="3373359"/>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PINTAR ES </a:t>
            </a:r>
          </a:p>
          <a:p>
            <a:pPr algn="r">
              <a:lnSpc>
                <a:spcPct val="150000"/>
              </a:lnSpc>
            </a:pPr>
            <a:r>
              <a:rPr lang="en-GB" spc="600" dirty="0">
                <a:solidFill>
                  <a:srgbClr val="CADF9E"/>
                </a:solidFill>
                <a:latin typeface="Calder Dark" pitchFamily="2" charset="0"/>
              </a:rPr>
              <a:t>ESE MOMENTO MÁGICO DONDE TODO Y NADA TIENE SENTIDO. Y ESO TE ACERCA A UNA VIDA BUENA. </a:t>
            </a:r>
            <a:endParaRPr lang="en-ES" spc="600" dirty="0"/>
          </a:p>
        </p:txBody>
      </p:sp>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2280DD7E-298F-3B00-4458-576FAA6B6BBC}"/>
              </a:ext>
            </a:extLst>
          </p:cNvPr>
          <p:cNvSpPr txBox="1"/>
          <p:nvPr/>
        </p:nvSpPr>
        <p:spPr>
          <a:xfrm>
            <a:off x="7030751" y="2413337"/>
            <a:ext cx="3648135" cy="286232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Post Copy:</a:t>
            </a:r>
          </a:p>
          <a:p>
            <a:r>
              <a:rPr lang="en-US" dirty="0"/>
              <a:t>Por </a:t>
            </a:r>
            <a:r>
              <a:rPr lang="en-US" dirty="0" err="1"/>
              <a:t>eso</a:t>
            </a:r>
            <a:r>
              <a:rPr lang="en-US" dirty="0"/>
              <a:t>, para </a:t>
            </a:r>
            <a:r>
              <a:rPr lang="en-US" dirty="0" err="1"/>
              <a:t>el</a:t>
            </a:r>
            <a:r>
              <a:rPr lang="en-US" dirty="0"/>
              <a:t> </a:t>
            </a:r>
            <a:r>
              <a:rPr lang="en-US" dirty="0" err="1"/>
              <a:t>pintor</a:t>
            </a:r>
            <a:r>
              <a:rPr lang="en-US" dirty="0"/>
              <a:t> Jaime </a:t>
            </a:r>
            <a:r>
              <a:rPr lang="en-US" dirty="0" err="1"/>
              <a:t>Repollés</a:t>
            </a:r>
            <a:r>
              <a:rPr lang="en-US" dirty="0"/>
              <a:t> la pintura no </a:t>
            </a:r>
            <a:r>
              <a:rPr lang="en-US" dirty="0" err="1"/>
              <a:t>tiene</a:t>
            </a:r>
            <a:r>
              <a:rPr lang="en-US" dirty="0"/>
              <a:t> palabras, </a:t>
            </a:r>
            <a:r>
              <a:rPr lang="en-US" dirty="0" err="1"/>
              <a:t>sino</a:t>
            </a:r>
            <a:r>
              <a:rPr lang="en-US" dirty="0"/>
              <a:t> </a:t>
            </a:r>
            <a:r>
              <a:rPr lang="en-US" dirty="0" err="1"/>
              <a:t>está</a:t>
            </a:r>
            <a:r>
              <a:rPr lang="en-US" dirty="0"/>
              <a:t> </a:t>
            </a:r>
            <a:r>
              <a:rPr lang="en-US" dirty="0" err="1"/>
              <a:t>compuesta</a:t>
            </a:r>
            <a:r>
              <a:rPr lang="en-US" dirty="0"/>
              <a:t> </a:t>
            </a:r>
            <a:r>
              <a:rPr lang="en-US" dirty="0" err="1"/>
              <a:t>por</a:t>
            </a:r>
            <a:r>
              <a:rPr lang="en-US" dirty="0"/>
              <a:t> </a:t>
            </a:r>
            <a:r>
              <a:rPr lang="en-US" dirty="0" err="1"/>
              <a:t>sensaciones</a:t>
            </a:r>
            <a:r>
              <a:rPr lang="en-US" dirty="0"/>
              <a:t>. </a:t>
            </a:r>
            <a:r>
              <a:rPr lang="en-US" dirty="0" err="1"/>
              <a:t>Porque</a:t>
            </a:r>
            <a:r>
              <a:rPr lang="en-US" dirty="0"/>
              <a:t> </a:t>
            </a:r>
            <a:r>
              <a:rPr lang="en-US" dirty="0" err="1"/>
              <a:t>esa</a:t>
            </a:r>
            <a:r>
              <a:rPr lang="en-US" dirty="0"/>
              <a:t> </a:t>
            </a:r>
            <a:r>
              <a:rPr lang="en-US" dirty="0" err="1"/>
              <a:t>totalidad</a:t>
            </a:r>
            <a:r>
              <a:rPr lang="en-US" dirty="0"/>
              <a:t> </a:t>
            </a:r>
            <a:r>
              <a:rPr lang="en-US" dirty="0" err="1"/>
              <a:t>llena</a:t>
            </a:r>
            <a:r>
              <a:rPr lang="en-US" dirty="0"/>
              <a:t> y </a:t>
            </a:r>
            <a:r>
              <a:rPr lang="en-US" dirty="0" err="1"/>
              <a:t>vacía</a:t>
            </a:r>
            <a:r>
              <a:rPr lang="en-US" dirty="0"/>
              <a:t> de </a:t>
            </a:r>
            <a:r>
              <a:rPr lang="en-US" dirty="0" err="1"/>
              <a:t>sentido</a:t>
            </a:r>
            <a:r>
              <a:rPr lang="en-US" dirty="0"/>
              <a:t> es </a:t>
            </a:r>
            <a:r>
              <a:rPr lang="en-US" dirty="0" err="1"/>
              <a:t>inefable</a:t>
            </a:r>
            <a:r>
              <a:rPr lang="en-US" dirty="0"/>
              <a:t>. Lo que </a:t>
            </a:r>
            <a:r>
              <a:rPr lang="en-US" dirty="0" err="1"/>
              <a:t>el</a:t>
            </a:r>
            <a:r>
              <a:rPr lang="en-US" dirty="0"/>
              <a:t> alma sabe </a:t>
            </a:r>
            <a:r>
              <a:rPr lang="en-US" dirty="0" err="1"/>
              <a:t>sentir</a:t>
            </a:r>
            <a:r>
              <a:rPr lang="en-US" dirty="0"/>
              <a:t> </a:t>
            </a:r>
            <a:r>
              <a:rPr lang="en-US" dirty="0" err="1"/>
              <a:t>como</a:t>
            </a:r>
            <a:r>
              <a:rPr lang="en-US" dirty="0"/>
              <a:t> sublime, </a:t>
            </a:r>
            <a:r>
              <a:rPr lang="en-US" dirty="0" err="1"/>
              <a:t>si</a:t>
            </a:r>
            <a:r>
              <a:rPr lang="en-US" dirty="0"/>
              <a:t> se </a:t>
            </a:r>
            <a:r>
              <a:rPr lang="en-US" dirty="0" err="1"/>
              <a:t>expresa</a:t>
            </a:r>
            <a:r>
              <a:rPr lang="en-US" dirty="0"/>
              <a:t>, se </a:t>
            </a:r>
            <a:r>
              <a:rPr lang="en-US" dirty="0" err="1"/>
              <a:t>vuelve</a:t>
            </a:r>
            <a:r>
              <a:rPr lang="en-US" dirty="0"/>
              <a:t> </a:t>
            </a:r>
            <a:r>
              <a:rPr lang="en-US" dirty="0" err="1"/>
              <a:t>ridículo</a:t>
            </a:r>
            <a:r>
              <a:rPr lang="en-US" dirty="0"/>
              <a:t>. </a:t>
            </a:r>
            <a:r>
              <a:rPr lang="en-US" dirty="0" err="1"/>
              <a:t>Buscando</a:t>
            </a:r>
            <a:r>
              <a:rPr lang="en-US" dirty="0"/>
              <a:t> </a:t>
            </a:r>
            <a:r>
              <a:rPr lang="en-US" dirty="0" err="1"/>
              <a:t>en</a:t>
            </a:r>
            <a:r>
              <a:rPr lang="en-US" dirty="0"/>
              <a:t> </a:t>
            </a:r>
            <a:r>
              <a:rPr lang="en-US" dirty="0" err="1"/>
              <a:t>el</a:t>
            </a:r>
            <a:r>
              <a:rPr lang="en-US" dirty="0"/>
              <a:t> </a:t>
            </a:r>
            <a:r>
              <a:rPr lang="en-US" dirty="0" err="1"/>
              <a:t>arte</a:t>
            </a:r>
            <a:r>
              <a:rPr lang="en-US" dirty="0"/>
              <a:t> </a:t>
            </a:r>
            <a:r>
              <a:rPr lang="en-US" dirty="0" err="1"/>
              <a:t>una</a:t>
            </a:r>
            <a:r>
              <a:rPr lang="en-US" dirty="0"/>
              <a:t> #</a:t>
            </a:r>
            <a:r>
              <a:rPr lang="en-US" dirty="0" err="1"/>
              <a:t>VidaBuena</a:t>
            </a:r>
            <a:r>
              <a:rPr lang="en-US" dirty="0"/>
              <a:t>.</a:t>
            </a:r>
          </a:p>
        </p:txBody>
      </p:sp>
    </p:spTree>
    <p:extLst>
      <p:ext uri="{BB962C8B-B14F-4D97-AF65-F5344CB8AC3E}">
        <p14:creationId xmlns:p14="http://schemas.microsoft.com/office/powerpoint/2010/main" val="252535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146B9-A4B1-6F52-91FF-AD07EE7A8CE3}"/>
              </a:ext>
            </a:extLst>
          </p:cNvPr>
          <p:cNvSpPr/>
          <p:nvPr/>
        </p:nvSpPr>
        <p:spPr>
          <a:xfrm>
            <a:off x="1366190" y="0"/>
            <a:ext cx="39188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109A50F9-BE2A-7A40-7B58-38A25B49429B}"/>
              </a:ext>
            </a:extLst>
          </p:cNvPr>
          <p:cNvSpPr txBox="1"/>
          <p:nvPr/>
        </p:nvSpPr>
        <p:spPr>
          <a:xfrm>
            <a:off x="1850753" y="2764304"/>
            <a:ext cx="3994876" cy="830997"/>
          </a:xfrm>
          <a:prstGeom prst="rect">
            <a:avLst/>
          </a:prstGeom>
          <a:noFill/>
        </p:spPr>
        <p:txBody>
          <a:bodyPr wrap="square" rtlCol="0">
            <a:spAutoFit/>
          </a:bodyPr>
          <a:lstStyle/>
          <a:p>
            <a:r>
              <a:rPr lang="en-GB" sz="2400" spc="300" dirty="0">
                <a:solidFill>
                  <a:srgbClr val="595358"/>
                </a:solidFill>
                <a:latin typeface="Calder Dark" pitchFamily="2" charset="0"/>
              </a:rPr>
              <a:t>EVA SERRANO</a:t>
            </a:r>
          </a:p>
          <a:p>
            <a:endParaRPr lang="en-ES" sz="2400" dirty="0"/>
          </a:p>
        </p:txBody>
      </p:sp>
    </p:spTree>
    <p:extLst>
      <p:ext uri="{BB962C8B-B14F-4D97-AF65-F5344CB8AC3E}">
        <p14:creationId xmlns:p14="http://schemas.microsoft.com/office/powerpoint/2010/main" val="2885681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3276282"/>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LA VIDA BUENA</a:t>
            </a:r>
          </a:p>
          <a:p>
            <a:pPr algn="r">
              <a:lnSpc>
                <a:spcPct val="150000"/>
              </a:lnSpc>
            </a:pPr>
            <a:r>
              <a:rPr lang="en-GB" sz="2000" spc="600" dirty="0">
                <a:solidFill>
                  <a:srgbClr val="595358"/>
                </a:solidFill>
                <a:latin typeface="Calder Dark" pitchFamily="2" charset="0"/>
              </a:rPr>
              <a:t>ES HACER ALGO QUE ESTÁ EN TRANCE DE DESAPARICIÓN. </a:t>
            </a:r>
          </a:p>
          <a:p>
            <a:pPr algn="r">
              <a:lnSpc>
                <a:spcPct val="150000"/>
              </a:lnSpc>
            </a:pPr>
            <a:r>
              <a:rPr lang="en-GB" sz="2000" spc="600" dirty="0">
                <a:solidFill>
                  <a:srgbClr val="595358"/>
                </a:solidFill>
                <a:latin typeface="Calder Dark" pitchFamily="2" charset="0"/>
              </a:rPr>
              <a:t>COMO ESCRIBIR </a:t>
            </a:r>
          </a:p>
          <a:p>
            <a:pPr algn="r">
              <a:lnSpc>
                <a:spcPct val="150000"/>
              </a:lnSpc>
            </a:pPr>
            <a:r>
              <a:rPr lang="en-GB" sz="2000" spc="600" dirty="0">
                <a:solidFill>
                  <a:srgbClr val="595358"/>
                </a:solidFill>
                <a:latin typeface="Calder Dark" pitchFamily="2" charset="0"/>
              </a:rPr>
              <a:t>O EDITAR LIBROS.</a:t>
            </a:r>
          </a:p>
          <a:p>
            <a:pPr algn="r">
              <a:lnSpc>
                <a:spcPct val="150000"/>
              </a:lnSpc>
            </a:pPr>
            <a:r>
              <a:rPr lang="en-GB" sz="2000" spc="600" dirty="0">
                <a:solidFill>
                  <a:srgbClr val="595358"/>
                </a:solidFill>
                <a:latin typeface="Calder Dark" pitchFamily="2" charset="0"/>
              </a:rPr>
              <a:t>HEROICIDAD PURA.</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2585323"/>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Eva Serrano dice que es </a:t>
            </a:r>
            <a:r>
              <a:rPr lang="en-US" dirty="0" err="1"/>
              <a:t>editora</a:t>
            </a:r>
            <a:r>
              <a:rPr lang="en-US" dirty="0"/>
              <a:t> </a:t>
            </a:r>
            <a:r>
              <a:rPr lang="en-US" dirty="0" err="1"/>
              <a:t>porque</a:t>
            </a:r>
            <a:r>
              <a:rPr lang="en-US" dirty="0"/>
              <a:t> no se le dan bien </a:t>
            </a:r>
            <a:r>
              <a:rPr lang="en-US" dirty="0" err="1"/>
              <a:t>los</a:t>
            </a:r>
            <a:r>
              <a:rPr lang="en-US" dirty="0"/>
              <a:t> </a:t>
            </a:r>
            <a:r>
              <a:rPr lang="en-US" dirty="0" err="1"/>
              <a:t>deportes</a:t>
            </a:r>
            <a:r>
              <a:rPr lang="en-US" dirty="0"/>
              <a:t>, </a:t>
            </a:r>
            <a:r>
              <a:rPr lang="en-US" dirty="0" err="1"/>
              <a:t>ni</a:t>
            </a:r>
            <a:r>
              <a:rPr lang="en-US" dirty="0"/>
              <a:t> la </a:t>
            </a:r>
            <a:r>
              <a:rPr lang="en-US" dirty="0" err="1"/>
              <a:t>cocina</a:t>
            </a:r>
            <a:r>
              <a:rPr lang="en-US" dirty="0"/>
              <a:t>, </a:t>
            </a:r>
            <a:r>
              <a:rPr lang="en-US" dirty="0" err="1"/>
              <a:t>ni</a:t>
            </a:r>
            <a:r>
              <a:rPr lang="en-US" dirty="0"/>
              <a:t> las </a:t>
            </a:r>
            <a:r>
              <a:rPr lang="en-US" dirty="0" err="1"/>
              <a:t>matemáticas</a:t>
            </a:r>
            <a:r>
              <a:rPr lang="en-US" dirty="0"/>
              <a:t>, </a:t>
            </a:r>
            <a:r>
              <a:rPr lang="en-US" dirty="0" err="1"/>
              <a:t>ni</a:t>
            </a:r>
            <a:r>
              <a:rPr lang="en-US" dirty="0"/>
              <a:t> las </a:t>
            </a:r>
            <a:r>
              <a:rPr lang="en-US" dirty="0" err="1"/>
              <a:t>manualidades</a:t>
            </a:r>
            <a:r>
              <a:rPr lang="en-US" dirty="0"/>
              <a:t>. Pero </a:t>
            </a:r>
            <a:r>
              <a:rPr lang="en-US" dirty="0" err="1"/>
              <a:t>en</a:t>
            </a:r>
            <a:r>
              <a:rPr lang="en-US" dirty="0"/>
              <a:t> </a:t>
            </a:r>
            <a:r>
              <a:rPr lang="en-US" dirty="0" err="1"/>
              <a:t>realidad</a:t>
            </a:r>
            <a:r>
              <a:rPr lang="en-US" dirty="0"/>
              <a:t> nada contra </a:t>
            </a:r>
            <a:r>
              <a:rPr lang="en-US" dirty="0" err="1"/>
              <a:t>corriente</a:t>
            </a:r>
            <a:r>
              <a:rPr lang="en-US" dirty="0"/>
              <a:t>, </a:t>
            </a:r>
            <a:r>
              <a:rPr lang="en-US" dirty="0" err="1"/>
              <a:t>como</a:t>
            </a:r>
            <a:r>
              <a:rPr lang="en-US" dirty="0"/>
              <a:t> </a:t>
            </a:r>
            <a:r>
              <a:rPr lang="en-US" dirty="0" err="1"/>
              <a:t>los</a:t>
            </a:r>
            <a:r>
              <a:rPr lang="en-US" dirty="0"/>
              <a:t> heroes </a:t>
            </a:r>
            <a:r>
              <a:rPr lang="en-US" dirty="0" err="1"/>
              <a:t>cuando</a:t>
            </a:r>
            <a:r>
              <a:rPr lang="en-US" dirty="0"/>
              <a:t> son </a:t>
            </a:r>
            <a:r>
              <a:rPr lang="en-US" dirty="0" err="1"/>
              <a:t>perseguidos</a:t>
            </a:r>
            <a:r>
              <a:rPr lang="en-US" dirty="0"/>
              <a:t> </a:t>
            </a:r>
            <a:r>
              <a:rPr lang="en-US" dirty="0" err="1"/>
              <a:t>por</a:t>
            </a:r>
            <a:r>
              <a:rPr lang="en-US" dirty="0"/>
              <a:t> un </a:t>
            </a:r>
            <a:r>
              <a:rPr lang="en-US" dirty="0" err="1"/>
              <a:t>extenuante</a:t>
            </a:r>
            <a:r>
              <a:rPr lang="en-US" dirty="0"/>
              <a:t> halo de </a:t>
            </a:r>
            <a:r>
              <a:rPr lang="en-US" dirty="0" err="1"/>
              <a:t>sufrimiento</a:t>
            </a:r>
            <a:r>
              <a:rPr lang="en-US" dirty="0"/>
              <a:t> y de </a:t>
            </a:r>
            <a:r>
              <a:rPr lang="en-US" dirty="0" err="1"/>
              <a:t>derrota</a:t>
            </a:r>
            <a:r>
              <a:rPr lang="en-US" dirty="0"/>
              <a:t>. </a:t>
            </a:r>
          </a:p>
        </p:txBody>
      </p:sp>
    </p:spTree>
    <p:extLst>
      <p:ext uri="{BB962C8B-B14F-4D97-AF65-F5344CB8AC3E}">
        <p14:creationId xmlns:p14="http://schemas.microsoft.com/office/powerpoint/2010/main" val="99133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177447" y="2508352"/>
            <a:ext cx="4570209" cy="2814617"/>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VIDA BUENA </a:t>
            </a:r>
          </a:p>
          <a:p>
            <a:pPr algn="r">
              <a:lnSpc>
                <a:spcPct val="150000"/>
              </a:lnSpc>
            </a:pPr>
            <a:r>
              <a:rPr lang="en-US" sz="2000" spc="600" dirty="0">
                <a:solidFill>
                  <a:srgbClr val="A5AC96"/>
                </a:solidFill>
                <a:latin typeface="Calder Dark" pitchFamily="2" charset="0"/>
              </a:rPr>
              <a:t>ES LA ACCIÓN QUE NACE DEL MIEDO A LA MUERTE. HACER ALGO, CUALQUIER COSA, PARA PONERSE A SALVO DEL OLVIDO.  </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1" y="-424967"/>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AF7C807F-6B5A-EEE7-1FBA-19EE58E25513}"/>
              </a:ext>
            </a:extLst>
          </p:cNvPr>
          <p:cNvSpPr txBox="1"/>
          <p:nvPr/>
        </p:nvSpPr>
        <p:spPr>
          <a:xfrm>
            <a:off x="7271656" y="2690336"/>
            <a:ext cx="3864429" cy="2862322"/>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La </a:t>
            </a:r>
            <a:r>
              <a:rPr lang="en-US" dirty="0" err="1"/>
              <a:t>editora</a:t>
            </a:r>
            <a:r>
              <a:rPr lang="en-US" dirty="0"/>
              <a:t> de </a:t>
            </a:r>
            <a:r>
              <a:rPr lang="en-US" dirty="0" err="1"/>
              <a:t>Círculo</a:t>
            </a:r>
            <a:r>
              <a:rPr lang="en-US" dirty="0"/>
              <a:t> de </a:t>
            </a:r>
            <a:r>
              <a:rPr lang="en-US" dirty="0" err="1"/>
              <a:t>Tiza</a:t>
            </a:r>
            <a:r>
              <a:rPr lang="en-US" dirty="0"/>
              <a:t> </a:t>
            </a:r>
            <a:r>
              <a:rPr lang="en-US" dirty="0" err="1"/>
              <a:t>hace</a:t>
            </a:r>
            <a:r>
              <a:rPr lang="en-US" dirty="0"/>
              <a:t> </a:t>
            </a:r>
            <a:r>
              <a:rPr lang="en-US" dirty="0" err="1"/>
              <a:t>libros</a:t>
            </a:r>
            <a:r>
              <a:rPr lang="en-US" dirty="0"/>
              <a:t> </a:t>
            </a:r>
            <a:r>
              <a:rPr lang="en-US" dirty="0" err="1"/>
              <a:t>aunque</a:t>
            </a:r>
            <a:r>
              <a:rPr lang="en-US" dirty="0"/>
              <a:t> no sea un </a:t>
            </a:r>
            <a:r>
              <a:rPr lang="en-US" dirty="0" err="1"/>
              <a:t>negocio</a:t>
            </a:r>
            <a:r>
              <a:rPr lang="en-US" dirty="0"/>
              <a:t>, </a:t>
            </a:r>
            <a:r>
              <a:rPr lang="en-US" dirty="0" err="1"/>
              <a:t>aunque</a:t>
            </a:r>
            <a:r>
              <a:rPr lang="en-US" dirty="0"/>
              <a:t> </a:t>
            </a:r>
            <a:r>
              <a:rPr lang="en-US" dirty="0" err="1"/>
              <a:t>hacerlos</a:t>
            </a:r>
            <a:r>
              <a:rPr lang="en-US" dirty="0"/>
              <a:t> de </a:t>
            </a:r>
            <a:r>
              <a:rPr lang="en-US" dirty="0" err="1"/>
              <a:t>manera</a:t>
            </a:r>
            <a:r>
              <a:rPr lang="en-US" dirty="0"/>
              <a:t> </a:t>
            </a:r>
            <a:r>
              <a:rPr lang="en-US" dirty="0" err="1"/>
              <a:t>independiente</a:t>
            </a:r>
            <a:r>
              <a:rPr lang="en-US" dirty="0"/>
              <a:t>, sin </a:t>
            </a:r>
            <a:r>
              <a:rPr lang="en-US" dirty="0" err="1"/>
              <a:t>estructura</a:t>
            </a:r>
            <a:r>
              <a:rPr lang="en-US" dirty="0"/>
              <a:t> </a:t>
            </a:r>
            <a:r>
              <a:rPr lang="en-US" dirty="0" err="1"/>
              <a:t>ni</a:t>
            </a:r>
            <a:r>
              <a:rPr lang="en-US" dirty="0"/>
              <a:t> </a:t>
            </a:r>
            <a:r>
              <a:rPr lang="en-US" dirty="0" err="1"/>
              <a:t>inversores</a:t>
            </a:r>
            <a:r>
              <a:rPr lang="en-US" dirty="0"/>
              <a:t>, con un </a:t>
            </a:r>
            <a:r>
              <a:rPr lang="en-US" dirty="0" err="1"/>
              <a:t>capitalismo</a:t>
            </a:r>
            <a:r>
              <a:rPr lang="en-US" dirty="0"/>
              <a:t> </a:t>
            </a:r>
            <a:r>
              <a:rPr lang="en-US" dirty="0" err="1"/>
              <a:t>feroz</a:t>
            </a:r>
            <a:r>
              <a:rPr lang="en-US" dirty="0"/>
              <a:t> de </a:t>
            </a:r>
            <a:r>
              <a:rPr lang="en-US" dirty="0" err="1"/>
              <a:t>telon</a:t>
            </a:r>
            <a:r>
              <a:rPr lang="en-US" dirty="0"/>
              <a:t> de </a:t>
            </a:r>
            <a:r>
              <a:rPr lang="en-US" dirty="0" err="1"/>
              <a:t>fondo</a:t>
            </a:r>
            <a:r>
              <a:rPr lang="en-US" dirty="0"/>
              <a:t>, y </a:t>
            </a:r>
            <a:r>
              <a:rPr lang="en-US" dirty="0" err="1"/>
              <a:t>cada</a:t>
            </a:r>
            <a:r>
              <a:rPr lang="en-US" dirty="0"/>
              <a:t> </a:t>
            </a:r>
            <a:r>
              <a:rPr lang="en-US" dirty="0" err="1"/>
              <a:t>vez</a:t>
            </a:r>
            <a:r>
              <a:rPr lang="en-US" dirty="0"/>
              <a:t> </a:t>
            </a:r>
            <a:r>
              <a:rPr lang="en-US" dirty="0" err="1"/>
              <a:t>menos</a:t>
            </a:r>
            <a:r>
              <a:rPr lang="en-US" dirty="0"/>
              <a:t> </a:t>
            </a:r>
            <a:r>
              <a:rPr lang="en-US" dirty="0" err="1"/>
              <a:t>lectores</a:t>
            </a:r>
            <a:r>
              <a:rPr lang="en-US" dirty="0"/>
              <a:t>, sea un </a:t>
            </a:r>
            <a:r>
              <a:rPr lang="en-US" dirty="0" err="1"/>
              <a:t>empeño</a:t>
            </a:r>
            <a:r>
              <a:rPr lang="en-US" dirty="0"/>
              <a:t> un tanto </a:t>
            </a:r>
            <a:r>
              <a:rPr lang="en-US" dirty="0" err="1"/>
              <a:t>suicida</a:t>
            </a:r>
            <a:r>
              <a:rPr lang="en-US" dirty="0"/>
              <a:t>.</a:t>
            </a:r>
          </a:p>
          <a:p>
            <a:r>
              <a:rPr lang="en-US" dirty="0"/>
              <a:t>La #</a:t>
            </a:r>
            <a:r>
              <a:rPr lang="en-US" dirty="0" err="1"/>
              <a:t>VidaBuena</a:t>
            </a:r>
            <a:r>
              <a:rPr lang="en-US" dirty="0"/>
              <a:t> y </a:t>
            </a:r>
            <a:r>
              <a:rPr lang="en-US" dirty="0" err="1"/>
              <a:t>los</a:t>
            </a:r>
            <a:r>
              <a:rPr lang="en-US" dirty="0"/>
              <a:t> </a:t>
            </a:r>
            <a:r>
              <a:rPr lang="en-US" dirty="0" err="1"/>
              <a:t>libros</a:t>
            </a:r>
            <a:r>
              <a:rPr lang="en-US" dirty="0"/>
              <a:t> con Eva Serrano.</a:t>
            </a:r>
          </a:p>
        </p:txBody>
      </p:sp>
    </p:spTree>
    <p:extLst>
      <p:ext uri="{BB962C8B-B14F-4D97-AF65-F5344CB8AC3E}">
        <p14:creationId xmlns:p14="http://schemas.microsoft.com/office/powerpoint/2010/main" val="1944913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375874" cy="3737946"/>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LA VIDA BUENA </a:t>
            </a:r>
          </a:p>
          <a:p>
            <a:pPr>
              <a:lnSpc>
                <a:spcPct val="150000"/>
              </a:lnSpc>
            </a:pPr>
            <a:r>
              <a:rPr lang="en-GB" sz="2000" spc="600" dirty="0">
                <a:solidFill>
                  <a:srgbClr val="CADF9E"/>
                </a:solidFill>
                <a:latin typeface="Calder Dark" pitchFamily="2" charset="0"/>
              </a:rPr>
              <a:t>Y LOS LIBROS:</a:t>
            </a:r>
          </a:p>
          <a:p>
            <a:pPr>
              <a:lnSpc>
                <a:spcPct val="150000"/>
              </a:lnSpc>
            </a:pPr>
            <a:r>
              <a:rPr lang="en-GB" sz="2000" spc="600" dirty="0">
                <a:solidFill>
                  <a:srgbClr val="595358"/>
                </a:solidFill>
                <a:latin typeface="Calder Dark" pitchFamily="2" charset="0"/>
              </a:rPr>
              <a:t>LO DIFÍCIL NO ES HACER SINO QUEDARSE QUIETO. ESTAMOS HECHOS A IMAGEN DE UN DIOS CREADOR QUE NO PARA. </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FD40C9D2-5EB9-F4AD-4816-42D7226A9AC7}"/>
              </a:ext>
            </a:extLst>
          </p:cNvPr>
          <p:cNvSpPr txBox="1"/>
          <p:nvPr/>
        </p:nvSpPr>
        <p:spPr>
          <a:xfrm>
            <a:off x="7030751" y="2413337"/>
            <a:ext cx="4007545" cy="2585323"/>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Post Copy:</a:t>
            </a:r>
          </a:p>
          <a:p>
            <a:r>
              <a:rPr lang="en-US" dirty="0"/>
              <a:t>Eva Serrano </a:t>
            </a:r>
            <a:r>
              <a:rPr lang="en-US" dirty="0" err="1"/>
              <a:t>nos</a:t>
            </a:r>
            <a:r>
              <a:rPr lang="en-US" dirty="0"/>
              <a:t> </a:t>
            </a:r>
            <a:r>
              <a:rPr lang="en-US" dirty="0" err="1"/>
              <a:t>cuenta</a:t>
            </a:r>
            <a:r>
              <a:rPr lang="en-US" dirty="0"/>
              <a:t> que la </a:t>
            </a:r>
            <a:r>
              <a:rPr lang="en-US" dirty="0" err="1"/>
              <a:t>acción</a:t>
            </a:r>
            <a:r>
              <a:rPr lang="en-US" dirty="0"/>
              <a:t> es </a:t>
            </a:r>
            <a:r>
              <a:rPr lang="en-US" dirty="0" err="1"/>
              <a:t>una</a:t>
            </a:r>
            <a:r>
              <a:rPr lang="en-US" dirty="0"/>
              <a:t> </a:t>
            </a:r>
            <a:r>
              <a:rPr lang="en-US" dirty="0" err="1"/>
              <a:t>parte</a:t>
            </a:r>
            <a:r>
              <a:rPr lang="en-US" dirty="0"/>
              <a:t>, </a:t>
            </a:r>
            <a:r>
              <a:rPr lang="en-US" dirty="0" err="1"/>
              <a:t>pero</a:t>
            </a:r>
            <a:r>
              <a:rPr lang="en-US" dirty="0"/>
              <a:t> solo </a:t>
            </a:r>
            <a:r>
              <a:rPr lang="en-US" dirty="0" err="1"/>
              <a:t>el</a:t>
            </a:r>
            <a:r>
              <a:rPr lang="en-US" dirty="0"/>
              <a:t> primer paso de </a:t>
            </a:r>
            <a:r>
              <a:rPr lang="en-US" dirty="0" err="1"/>
              <a:t>escribir</a:t>
            </a:r>
            <a:r>
              <a:rPr lang="en-US" dirty="0"/>
              <a:t>. El placer y </a:t>
            </a:r>
            <a:r>
              <a:rPr lang="en-US" dirty="0" err="1"/>
              <a:t>el</a:t>
            </a:r>
            <a:r>
              <a:rPr lang="en-US" dirty="0"/>
              <a:t> dolor son </a:t>
            </a:r>
            <a:r>
              <a:rPr lang="en-US" dirty="0" err="1"/>
              <a:t>épicos</a:t>
            </a:r>
            <a:r>
              <a:rPr lang="en-US" dirty="0"/>
              <a:t> </a:t>
            </a:r>
            <a:r>
              <a:rPr lang="en-US" dirty="0" err="1"/>
              <a:t>porque</a:t>
            </a:r>
            <a:r>
              <a:rPr lang="en-US" dirty="0"/>
              <a:t> </a:t>
            </a:r>
            <a:r>
              <a:rPr lang="en-US" dirty="0" err="1"/>
              <a:t>nos</a:t>
            </a:r>
            <a:r>
              <a:rPr lang="en-US" dirty="0"/>
              <a:t> </a:t>
            </a:r>
            <a:r>
              <a:rPr lang="en-US" dirty="0" err="1"/>
              <a:t>acercan</a:t>
            </a:r>
            <a:r>
              <a:rPr lang="en-US" dirty="0"/>
              <a:t> a la </a:t>
            </a:r>
            <a:r>
              <a:rPr lang="en-US" dirty="0" err="1"/>
              <a:t>posteridad</a:t>
            </a:r>
            <a:r>
              <a:rPr lang="en-US" dirty="0"/>
              <a:t>, </a:t>
            </a:r>
            <a:r>
              <a:rPr lang="en-US" dirty="0" err="1"/>
              <a:t>nos</a:t>
            </a:r>
            <a:r>
              <a:rPr lang="en-US" dirty="0"/>
              <a:t> </a:t>
            </a:r>
            <a:r>
              <a:rPr lang="en-US" dirty="0" err="1"/>
              <a:t>trascienden</a:t>
            </a:r>
            <a:r>
              <a:rPr lang="en-US" dirty="0"/>
              <a:t>, </a:t>
            </a:r>
            <a:r>
              <a:rPr lang="en-US" dirty="0" err="1"/>
              <a:t>nos</a:t>
            </a:r>
            <a:r>
              <a:rPr lang="en-US" dirty="0"/>
              <a:t> </a:t>
            </a:r>
            <a:r>
              <a:rPr lang="en-US" dirty="0" err="1"/>
              <a:t>transforman</a:t>
            </a:r>
            <a:r>
              <a:rPr lang="en-US" dirty="0"/>
              <a:t> </a:t>
            </a:r>
            <a:r>
              <a:rPr lang="en-US" dirty="0" err="1"/>
              <a:t>en</a:t>
            </a:r>
            <a:r>
              <a:rPr lang="en-US" dirty="0"/>
              <a:t> </a:t>
            </a:r>
            <a:r>
              <a:rPr lang="en-US" dirty="0" err="1"/>
              <a:t>personajes</a:t>
            </a:r>
            <a:r>
              <a:rPr lang="en-US" dirty="0"/>
              <a:t>. Pero </a:t>
            </a:r>
            <a:r>
              <a:rPr lang="en-US" dirty="0" err="1"/>
              <a:t>eso</a:t>
            </a:r>
            <a:r>
              <a:rPr lang="en-US" dirty="0"/>
              <a:t>, </a:t>
            </a:r>
            <a:r>
              <a:rPr lang="en-US" dirty="0" err="1"/>
              <a:t>además</a:t>
            </a:r>
            <a:r>
              <a:rPr lang="en-US" dirty="0"/>
              <a:t> de </a:t>
            </a:r>
            <a:r>
              <a:rPr lang="en-US" dirty="0" err="1"/>
              <a:t>vivirlo</a:t>
            </a:r>
            <a:r>
              <a:rPr lang="en-US" dirty="0"/>
              <a:t>, hay que saber </a:t>
            </a:r>
            <a:r>
              <a:rPr lang="en-US" dirty="0" err="1"/>
              <a:t>contarlo</a:t>
            </a:r>
            <a:r>
              <a:rPr lang="en-US" dirty="0"/>
              <a:t>. </a:t>
            </a:r>
          </a:p>
          <a:p>
            <a:r>
              <a:rPr lang="en-US" dirty="0" err="1"/>
              <a:t>Vivir</a:t>
            </a:r>
            <a:r>
              <a:rPr lang="en-US" dirty="0"/>
              <a:t> </a:t>
            </a:r>
            <a:r>
              <a:rPr lang="en-US" dirty="0" err="1"/>
              <a:t>una</a:t>
            </a:r>
            <a:r>
              <a:rPr lang="en-US" dirty="0"/>
              <a:t> #</a:t>
            </a:r>
            <a:r>
              <a:rPr lang="en-US" dirty="0" err="1"/>
              <a:t>VidaBuena</a:t>
            </a:r>
            <a:r>
              <a:rPr lang="en-US" dirty="0"/>
              <a:t>, y </a:t>
            </a:r>
            <a:r>
              <a:rPr lang="en-US" dirty="0" err="1"/>
              <a:t>contarlo</a:t>
            </a:r>
            <a:r>
              <a:rPr lang="en-US" dirty="0"/>
              <a:t>. </a:t>
            </a:r>
          </a:p>
        </p:txBody>
      </p:sp>
    </p:spTree>
    <p:extLst>
      <p:ext uri="{BB962C8B-B14F-4D97-AF65-F5344CB8AC3E}">
        <p14:creationId xmlns:p14="http://schemas.microsoft.com/office/powerpoint/2010/main" val="34193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3" name="Picture 2">
            <a:extLst>
              <a:ext uri="{FF2B5EF4-FFF2-40B4-BE49-F238E27FC236}">
                <a16:creationId xmlns:a16="http://schemas.microsoft.com/office/drawing/2014/main" id="{DF28EC32-C9F8-0409-8E33-716445200DC1}"/>
              </a:ext>
            </a:extLst>
          </p:cNvPr>
          <p:cNvPicPr>
            <a:picLocks noChangeAspect="1"/>
          </p:cNvPicPr>
          <p:nvPr/>
        </p:nvPicPr>
        <p:blipFill rotWithShape="1">
          <a:blip r:embed="rId2">
            <a:alphaModFix amt="50000"/>
          </a:blip>
          <a:srcRect l="27968" r="32640"/>
          <a:stretch/>
        </p:blipFill>
        <p:spPr>
          <a:xfrm>
            <a:off x="785012" y="485664"/>
            <a:ext cx="1956999" cy="5860800"/>
          </a:xfrm>
          <a:prstGeom prst="rect">
            <a:avLst/>
          </a:prstGeom>
        </p:spPr>
      </p:pic>
      <p:sp>
        <p:nvSpPr>
          <p:cNvPr id="7" name="TextBox 6">
            <a:extLst>
              <a:ext uri="{FF2B5EF4-FFF2-40B4-BE49-F238E27FC236}">
                <a16:creationId xmlns:a16="http://schemas.microsoft.com/office/drawing/2014/main" id="{109A50F9-BE2A-7A40-7B58-38A25B49429B}"/>
              </a:ext>
            </a:extLst>
          </p:cNvPr>
          <p:cNvSpPr txBox="1"/>
          <p:nvPr/>
        </p:nvSpPr>
        <p:spPr>
          <a:xfrm>
            <a:off x="3276750" y="1190673"/>
            <a:ext cx="2819250" cy="3788858"/>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UNA VIDA BUENA ES </a:t>
            </a:r>
            <a:r>
              <a:rPr lang="en-GB" spc="600" dirty="0">
                <a:solidFill>
                  <a:srgbClr val="CADF9E"/>
                </a:solidFill>
                <a:latin typeface="Calder Dark" pitchFamily="2" charset="0"/>
              </a:rPr>
              <a:t>IR ANDANDO DESDE EL MATADERO HASTA</a:t>
            </a:r>
          </a:p>
          <a:p>
            <a:pPr algn="r">
              <a:lnSpc>
                <a:spcPct val="150000"/>
              </a:lnSpc>
            </a:pPr>
            <a:r>
              <a:rPr lang="en-GB" spc="600" dirty="0">
                <a:solidFill>
                  <a:srgbClr val="CADF9E"/>
                </a:solidFill>
                <a:latin typeface="Calder Dark" pitchFamily="2" charset="0"/>
              </a:rPr>
              <a:t>PLAZA ESPAÑA SIN PISAR EL ASFALTO.</a:t>
            </a:r>
            <a:endParaRPr lang="en-ES" spc="600" dirty="0"/>
          </a:p>
        </p:txBody>
      </p:sp>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4531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375874" cy="2814617"/>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UNA VIDA BUENA </a:t>
            </a:r>
            <a:r>
              <a:rPr lang="en-GB" sz="2000" spc="600" dirty="0">
                <a:solidFill>
                  <a:srgbClr val="595358"/>
                </a:solidFill>
                <a:latin typeface="Calder Dark" pitchFamily="2" charset="0"/>
              </a:rPr>
              <a:t>ES LEER PARA VIVIR VIDAS CON BRILLO. ES USAR UN LIBRO COMO UN ATAJO PARA ENCONTRAR UN DESTINO.  </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FD40C9D2-5EB9-F4AD-4816-42D7226A9AC7}"/>
              </a:ext>
            </a:extLst>
          </p:cNvPr>
          <p:cNvSpPr txBox="1"/>
          <p:nvPr/>
        </p:nvSpPr>
        <p:spPr>
          <a:xfrm>
            <a:off x="7030751" y="2413337"/>
            <a:ext cx="4007545" cy="3139321"/>
          </a:xfrm>
          <a:prstGeom prst="rect">
            <a:avLst/>
          </a:prstGeom>
          <a:noFill/>
        </p:spPr>
        <p:txBody>
          <a:bodyPr wrap="square">
            <a:spAutoFit/>
          </a:bodyPr>
          <a:lstStyle/>
          <a:p>
            <a:pPr rtl="0">
              <a:spcBef>
                <a:spcPts val="0"/>
              </a:spcBef>
              <a:spcAft>
                <a:spcPts val="0"/>
              </a:spcAft>
            </a:pPr>
            <a:r>
              <a:rPr lang="es-ES_tradnl" sz="1800" b="1" i="0" u="none" strike="noStrike" dirty="0">
                <a:solidFill>
                  <a:srgbClr val="000000"/>
                </a:solidFill>
                <a:effectLst/>
                <a:latin typeface="Calibri" panose="020F0502020204030204" pitchFamily="34" charset="0"/>
              </a:rPr>
              <a:t>Post </a:t>
            </a:r>
            <a:r>
              <a:rPr lang="es-ES_tradnl" sz="1800" b="1" i="0" u="none" strike="noStrike" dirty="0" err="1">
                <a:solidFill>
                  <a:srgbClr val="000000"/>
                </a:solidFill>
                <a:effectLst/>
                <a:latin typeface="Calibri" panose="020F0502020204030204" pitchFamily="34" charset="0"/>
              </a:rPr>
              <a:t>Copy</a:t>
            </a:r>
            <a:r>
              <a:rPr lang="es-ES_tradnl" sz="1800" b="1" i="0" u="none" strike="noStrike" dirty="0">
                <a:solidFill>
                  <a:srgbClr val="000000"/>
                </a:solidFill>
                <a:effectLst/>
                <a:latin typeface="Calibri" panose="020F0502020204030204" pitchFamily="34" charset="0"/>
              </a:rPr>
              <a:t>:</a:t>
            </a:r>
          </a:p>
          <a:p>
            <a:r>
              <a:rPr lang="es-ES_tradnl" dirty="0"/>
              <a:t>Siempre con un libro en sus manos, en el bolso, en el coche, en el trabajo, en los aeropuertos y en la sala de espera del dentista, Eva Serrano desarrolló el don de olfatear a los marcados con la herida de las musas, para reconocer un buen libro que aún no ha visto la luz del día. En </a:t>
            </a:r>
            <a:r>
              <a:rPr lang="es-ES_tradnl" dirty="0" err="1"/>
              <a:t>LeClab</a:t>
            </a:r>
            <a:r>
              <a:rPr lang="es-ES_tradnl" dirty="0"/>
              <a:t> hablamos de lo importante que es ese don, porque nos acerca en nuestra búsqueda de una #</a:t>
            </a:r>
            <a:r>
              <a:rPr lang="es-ES_tradnl" dirty="0" err="1"/>
              <a:t>VidaBuena</a:t>
            </a:r>
            <a:r>
              <a:rPr lang="es-ES_tradnl" dirty="0"/>
              <a:t>.</a:t>
            </a:r>
          </a:p>
        </p:txBody>
      </p:sp>
    </p:spTree>
    <p:extLst>
      <p:ext uri="{BB962C8B-B14F-4D97-AF65-F5344CB8AC3E}">
        <p14:creationId xmlns:p14="http://schemas.microsoft.com/office/powerpoint/2010/main" val="192479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3276282"/>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UNA VIDA BUENA</a:t>
            </a:r>
          </a:p>
          <a:p>
            <a:pPr algn="r">
              <a:lnSpc>
                <a:spcPct val="150000"/>
              </a:lnSpc>
            </a:pPr>
            <a:r>
              <a:rPr lang="en-GB" sz="2000" spc="600" dirty="0">
                <a:solidFill>
                  <a:srgbClr val="595358"/>
                </a:solidFill>
                <a:latin typeface="Calder Dark" pitchFamily="2" charset="0"/>
              </a:rPr>
              <a:t>ES </a:t>
            </a:r>
            <a:r>
              <a:rPr lang="en-US" dirty="0"/>
              <a:t> </a:t>
            </a:r>
            <a:r>
              <a:rPr lang="en-US" sz="2000" spc="600" dirty="0">
                <a:solidFill>
                  <a:srgbClr val="595358"/>
                </a:solidFill>
                <a:latin typeface="Calder Dark" pitchFamily="2" charset="0"/>
              </a:rPr>
              <a:t>LEER PARA VIVIR VIDAS CON BRILLO, ES USAR UN LIBRO COMO UN ATAJO PARA ENCONTRAR UN DESTINO</a:t>
            </a:r>
            <a:r>
              <a:rPr lang="en-US" dirty="0"/>
              <a:t>.</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2308324"/>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Siempre</a:t>
            </a:r>
            <a:r>
              <a:rPr lang="en-US" dirty="0"/>
              <a:t> con un </a:t>
            </a:r>
            <a:r>
              <a:rPr lang="en-US" dirty="0" err="1"/>
              <a:t>libro</a:t>
            </a:r>
            <a:r>
              <a:rPr lang="en-US" dirty="0"/>
              <a:t> </a:t>
            </a:r>
            <a:r>
              <a:rPr lang="en-US" dirty="0" err="1"/>
              <a:t>en</a:t>
            </a:r>
            <a:r>
              <a:rPr lang="en-US" dirty="0"/>
              <a:t> sus manos, </a:t>
            </a:r>
            <a:r>
              <a:rPr lang="en-US" dirty="0" err="1"/>
              <a:t>en</a:t>
            </a:r>
            <a:r>
              <a:rPr lang="en-US" dirty="0"/>
              <a:t> </a:t>
            </a:r>
            <a:r>
              <a:rPr lang="en-US" dirty="0" err="1"/>
              <a:t>el</a:t>
            </a:r>
            <a:r>
              <a:rPr lang="en-US" dirty="0"/>
              <a:t> </a:t>
            </a:r>
            <a:r>
              <a:rPr lang="en-US" dirty="0" err="1"/>
              <a:t>bolso</a:t>
            </a:r>
            <a:r>
              <a:rPr lang="en-US" dirty="0"/>
              <a:t>, </a:t>
            </a:r>
            <a:r>
              <a:rPr lang="en-US" dirty="0" err="1"/>
              <a:t>en</a:t>
            </a:r>
            <a:r>
              <a:rPr lang="en-US" dirty="0"/>
              <a:t> </a:t>
            </a:r>
            <a:r>
              <a:rPr lang="en-US" dirty="0" err="1"/>
              <a:t>el</a:t>
            </a:r>
            <a:r>
              <a:rPr lang="en-US" dirty="0"/>
              <a:t> </a:t>
            </a:r>
            <a:r>
              <a:rPr lang="en-US" dirty="0" err="1"/>
              <a:t>coche</a:t>
            </a:r>
            <a:r>
              <a:rPr lang="en-US" dirty="0"/>
              <a:t>, </a:t>
            </a:r>
            <a:r>
              <a:rPr lang="en-US" dirty="0" err="1"/>
              <a:t>en</a:t>
            </a:r>
            <a:r>
              <a:rPr lang="en-US" dirty="0"/>
              <a:t> </a:t>
            </a:r>
            <a:r>
              <a:rPr lang="en-US" dirty="0" err="1"/>
              <a:t>el</a:t>
            </a:r>
            <a:r>
              <a:rPr lang="en-US" dirty="0"/>
              <a:t> </a:t>
            </a:r>
            <a:r>
              <a:rPr lang="en-US" dirty="0" err="1"/>
              <a:t>trabajo</a:t>
            </a:r>
            <a:r>
              <a:rPr lang="en-US" dirty="0"/>
              <a:t>, </a:t>
            </a:r>
            <a:r>
              <a:rPr lang="en-US" dirty="0" err="1"/>
              <a:t>en</a:t>
            </a:r>
            <a:r>
              <a:rPr lang="en-US" dirty="0"/>
              <a:t> </a:t>
            </a:r>
            <a:r>
              <a:rPr lang="en-US" dirty="0" err="1"/>
              <a:t>los</a:t>
            </a:r>
            <a:r>
              <a:rPr lang="en-US" dirty="0"/>
              <a:t> </a:t>
            </a:r>
            <a:r>
              <a:rPr lang="en-US" dirty="0" err="1"/>
              <a:t>aeropuertos</a:t>
            </a:r>
            <a:r>
              <a:rPr lang="en-US" dirty="0"/>
              <a:t> y </a:t>
            </a:r>
            <a:r>
              <a:rPr lang="en-US" dirty="0" err="1"/>
              <a:t>en</a:t>
            </a:r>
            <a:r>
              <a:rPr lang="en-US" dirty="0"/>
              <a:t> la </a:t>
            </a:r>
            <a:r>
              <a:rPr lang="en-US" dirty="0" err="1"/>
              <a:t>sala</a:t>
            </a:r>
            <a:r>
              <a:rPr lang="en-US" dirty="0"/>
              <a:t> de </a:t>
            </a:r>
            <a:r>
              <a:rPr lang="en-US" dirty="0" err="1"/>
              <a:t>espera</a:t>
            </a:r>
            <a:r>
              <a:rPr lang="en-US" dirty="0"/>
              <a:t> del </a:t>
            </a:r>
            <a:r>
              <a:rPr lang="en-US" dirty="0" err="1"/>
              <a:t>dentista</a:t>
            </a:r>
            <a:r>
              <a:rPr lang="en-US" dirty="0"/>
              <a:t>, Eva </a:t>
            </a:r>
            <a:r>
              <a:rPr lang="en-US" dirty="0" err="1"/>
              <a:t>desarrolló</a:t>
            </a:r>
            <a:r>
              <a:rPr lang="en-US" dirty="0"/>
              <a:t> </a:t>
            </a:r>
            <a:r>
              <a:rPr lang="en-US" dirty="0" err="1"/>
              <a:t>el</a:t>
            </a:r>
            <a:r>
              <a:rPr lang="en-US" dirty="0"/>
              <a:t> don de </a:t>
            </a:r>
            <a:r>
              <a:rPr lang="en-US" dirty="0" err="1"/>
              <a:t>olfatear</a:t>
            </a:r>
            <a:r>
              <a:rPr lang="en-US" dirty="0"/>
              <a:t> a </a:t>
            </a:r>
            <a:r>
              <a:rPr lang="en-US" dirty="0" err="1"/>
              <a:t>los</a:t>
            </a:r>
            <a:r>
              <a:rPr lang="en-US" dirty="0"/>
              <a:t> </a:t>
            </a:r>
            <a:r>
              <a:rPr lang="en-US" dirty="0" err="1"/>
              <a:t>marcados</a:t>
            </a:r>
            <a:r>
              <a:rPr lang="en-US" dirty="0"/>
              <a:t> con la </a:t>
            </a:r>
            <a:r>
              <a:rPr lang="en-US" dirty="0" err="1"/>
              <a:t>herida</a:t>
            </a:r>
            <a:r>
              <a:rPr lang="en-US" dirty="0"/>
              <a:t> de las </a:t>
            </a:r>
            <a:r>
              <a:rPr lang="en-US" dirty="0" err="1"/>
              <a:t>musas</a:t>
            </a:r>
            <a:r>
              <a:rPr lang="en-US" dirty="0"/>
              <a:t>, para </a:t>
            </a:r>
            <a:r>
              <a:rPr lang="en-US" dirty="0" err="1"/>
              <a:t>reconocer</a:t>
            </a:r>
            <a:r>
              <a:rPr lang="en-US" dirty="0"/>
              <a:t> un </a:t>
            </a:r>
            <a:r>
              <a:rPr lang="en-US" dirty="0" err="1"/>
              <a:t>buen</a:t>
            </a:r>
            <a:r>
              <a:rPr lang="en-US" dirty="0"/>
              <a:t> </a:t>
            </a:r>
            <a:r>
              <a:rPr lang="en-US" dirty="0" err="1"/>
              <a:t>libro</a:t>
            </a:r>
            <a:r>
              <a:rPr lang="en-US" dirty="0"/>
              <a:t> que </a:t>
            </a:r>
            <a:r>
              <a:rPr lang="en-US" dirty="0" err="1"/>
              <a:t>aún</a:t>
            </a:r>
            <a:r>
              <a:rPr lang="en-US" dirty="0"/>
              <a:t> no ha visto la luz del día. </a:t>
            </a:r>
          </a:p>
        </p:txBody>
      </p:sp>
    </p:spTree>
    <p:extLst>
      <p:ext uri="{BB962C8B-B14F-4D97-AF65-F5344CB8AC3E}">
        <p14:creationId xmlns:p14="http://schemas.microsoft.com/office/powerpoint/2010/main" val="274883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146B9-A4B1-6F52-91FF-AD07EE7A8CE3}"/>
              </a:ext>
            </a:extLst>
          </p:cNvPr>
          <p:cNvSpPr/>
          <p:nvPr/>
        </p:nvSpPr>
        <p:spPr>
          <a:xfrm>
            <a:off x="1366190" y="0"/>
            <a:ext cx="39188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109A50F9-BE2A-7A40-7B58-38A25B49429B}"/>
              </a:ext>
            </a:extLst>
          </p:cNvPr>
          <p:cNvSpPr txBox="1"/>
          <p:nvPr/>
        </p:nvSpPr>
        <p:spPr>
          <a:xfrm>
            <a:off x="2049343" y="1872769"/>
            <a:ext cx="4321447" cy="4016484"/>
          </a:xfrm>
          <a:prstGeom prst="rect">
            <a:avLst/>
          </a:prstGeom>
          <a:noFill/>
        </p:spPr>
        <p:txBody>
          <a:bodyPr wrap="square" rtlCol="0">
            <a:spAutoFit/>
          </a:bodyPr>
          <a:lstStyle/>
          <a:p>
            <a:r>
              <a:rPr lang="en-GB" sz="1900" spc="300" dirty="0">
                <a:solidFill>
                  <a:srgbClr val="595358"/>
                </a:solidFill>
                <a:latin typeface="Calder Dark" pitchFamily="2" charset="0"/>
              </a:rPr>
              <a:t>CLUB DE LA </a:t>
            </a:r>
            <a:r>
              <a:rPr lang="en-GB" sz="1900" spc="300" dirty="0">
                <a:solidFill>
                  <a:srgbClr val="A5AC96"/>
                </a:solidFill>
                <a:latin typeface="Calder Dark" pitchFamily="2" charset="0"/>
              </a:rPr>
              <a:t>VIDA BUENA</a:t>
            </a:r>
          </a:p>
          <a:p>
            <a:r>
              <a:rPr lang="en-GB" sz="1900" spc="300" dirty="0">
                <a:solidFill>
                  <a:srgbClr val="A5AC96"/>
                </a:solidFill>
                <a:latin typeface="Calder Dark" pitchFamily="2" charset="0"/>
              </a:rPr>
              <a:t>EN LOS LUNES DE LECLAB</a:t>
            </a:r>
          </a:p>
          <a:p>
            <a:endParaRPr lang="en-GB" sz="1900" spc="300" dirty="0">
              <a:solidFill>
                <a:srgbClr val="595358"/>
              </a:solidFill>
              <a:latin typeface="Calder Dark" pitchFamily="2" charset="0"/>
            </a:endParaRPr>
          </a:p>
          <a:p>
            <a:r>
              <a:rPr lang="en-GB" spc="300" dirty="0">
                <a:solidFill>
                  <a:srgbClr val="595358"/>
                </a:solidFill>
                <a:latin typeface="Calder Dark" pitchFamily="2" charset="0"/>
              </a:rPr>
              <a:t>03 DE OCTUBRE: </a:t>
            </a:r>
          </a:p>
          <a:p>
            <a:r>
              <a:rPr lang="en-GB" spc="300" dirty="0">
                <a:solidFill>
                  <a:srgbClr val="595358"/>
                </a:solidFill>
                <a:latin typeface="Calder Dark" pitchFamily="2" charset="0"/>
              </a:rPr>
              <a:t>ALBERTO DONAIRE</a:t>
            </a:r>
          </a:p>
          <a:p>
            <a:endParaRPr lang="en-GB" spc="300" dirty="0">
              <a:solidFill>
                <a:srgbClr val="595358"/>
              </a:solidFill>
              <a:latin typeface="Calder Dark" pitchFamily="2" charset="0"/>
            </a:endParaRPr>
          </a:p>
          <a:p>
            <a:r>
              <a:rPr lang="en-GB" spc="300" dirty="0">
                <a:solidFill>
                  <a:srgbClr val="595358"/>
                </a:solidFill>
                <a:latin typeface="Calder Dark" pitchFamily="2" charset="0"/>
              </a:rPr>
              <a:t>17 DE OCTUBRE: </a:t>
            </a:r>
          </a:p>
          <a:p>
            <a:r>
              <a:rPr lang="en-GB" spc="300" dirty="0">
                <a:solidFill>
                  <a:srgbClr val="595358"/>
                </a:solidFill>
                <a:latin typeface="Calder Dark" pitchFamily="2" charset="0"/>
              </a:rPr>
              <a:t>JACOBO BERGARECHE</a:t>
            </a:r>
          </a:p>
          <a:p>
            <a:endParaRPr lang="en-GB" spc="300" dirty="0">
              <a:solidFill>
                <a:srgbClr val="595358"/>
              </a:solidFill>
              <a:latin typeface="Calder Dark" pitchFamily="2" charset="0"/>
            </a:endParaRPr>
          </a:p>
          <a:p>
            <a:r>
              <a:rPr lang="en-GB" spc="300" dirty="0">
                <a:solidFill>
                  <a:srgbClr val="595358"/>
                </a:solidFill>
                <a:latin typeface="Calder Dark" pitchFamily="2" charset="0"/>
              </a:rPr>
              <a:t>07 DE NOVIEMBRE:</a:t>
            </a:r>
          </a:p>
          <a:p>
            <a:r>
              <a:rPr lang="en-GB" spc="300" dirty="0">
                <a:solidFill>
                  <a:srgbClr val="595358"/>
                </a:solidFill>
                <a:latin typeface="Calder Dark" pitchFamily="2" charset="0"/>
              </a:rPr>
              <a:t>FERNANDO ORLANDO</a:t>
            </a:r>
          </a:p>
          <a:p>
            <a:endParaRPr lang="en-GB" spc="300" dirty="0">
              <a:solidFill>
                <a:srgbClr val="595358"/>
              </a:solidFill>
              <a:latin typeface="Calder Dark" pitchFamily="2" charset="0"/>
            </a:endParaRPr>
          </a:p>
          <a:p>
            <a:r>
              <a:rPr lang="en-GB" spc="300" dirty="0">
                <a:solidFill>
                  <a:srgbClr val="595358"/>
                </a:solidFill>
                <a:latin typeface="Calder Dark" pitchFamily="2" charset="0"/>
              </a:rPr>
              <a:t>28 DE NOVIEMBRE:</a:t>
            </a:r>
          </a:p>
          <a:p>
            <a:r>
              <a:rPr lang="en-GB" spc="300" dirty="0">
                <a:solidFill>
                  <a:srgbClr val="595358"/>
                </a:solidFill>
                <a:latin typeface="Calder Dark" pitchFamily="2" charset="0"/>
              </a:rPr>
              <a:t>YEGOR VARELA</a:t>
            </a:r>
          </a:p>
        </p:txBody>
      </p:sp>
      <p:sp>
        <p:nvSpPr>
          <p:cNvPr id="2" name="Rectangle 1">
            <a:extLst>
              <a:ext uri="{FF2B5EF4-FFF2-40B4-BE49-F238E27FC236}">
                <a16:creationId xmlns:a16="http://schemas.microsoft.com/office/drawing/2014/main" id="{5BE3FF0F-D2E3-D458-3DB2-5116B84724FC}"/>
              </a:ext>
            </a:extLst>
          </p:cNvPr>
          <p:cNvSpPr/>
          <p:nvPr/>
        </p:nvSpPr>
        <p:spPr>
          <a:xfrm>
            <a:off x="785010" y="507968"/>
            <a:ext cx="5877047" cy="5842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 name="TextBox 2">
            <a:extLst>
              <a:ext uri="{FF2B5EF4-FFF2-40B4-BE49-F238E27FC236}">
                <a16:creationId xmlns:a16="http://schemas.microsoft.com/office/drawing/2014/main" id="{9D936CDA-E645-2774-D47A-31E682DC41C8}"/>
              </a:ext>
            </a:extLst>
          </p:cNvPr>
          <p:cNvSpPr txBox="1"/>
          <p:nvPr/>
        </p:nvSpPr>
        <p:spPr>
          <a:xfrm>
            <a:off x="7005105" y="1757353"/>
            <a:ext cx="3864429" cy="4247317"/>
          </a:xfrm>
          <a:prstGeom prst="rect">
            <a:avLst/>
          </a:prstGeom>
          <a:noFill/>
        </p:spPr>
        <p:txBody>
          <a:bodyPr wrap="square">
            <a:spAutoFit/>
          </a:bodyPr>
          <a:lstStyle/>
          <a:p>
            <a:r>
              <a:rPr lang="en-US" b="1" dirty="0">
                <a:solidFill>
                  <a:srgbClr val="000000"/>
                </a:solidFill>
                <a:latin typeface="Calibri" panose="020F0502020204030204" pitchFamily="34" charset="0"/>
              </a:rPr>
              <a:t>Post Copy: </a:t>
            </a:r>
            <a:r>
              <a:rPr lang="es-ES_tradnl" dirty="0">
                <a:solidFill>
                  <a:srgbClr val="000000"/>
                </a:solidFill>
                <a:latin typeface="Calibri" panose="020F0502020204030204" pitchFamily="34" charset="0"/>
              </a:rPr>
              <a:t>Nos apetece pensar este otoño en la Vida Buena, y estos son los ponentes que nos van a guiar en el viaje. </a:t>
            </a:r>
          </a:p>
          <a:p>
            <a:r>
              <a:rPr lang="es-ES_tradnl" dirty="0">
                <a:solidFill>
                  <a:srgbClr val="000000"/>
                </a:solidFill>
                <a:latin typeface="Calibri" panose="020F0502020204030204" pitchFamily="34" charset="0"/>
              </a:rPr>
              <a:t>Alberto Donaire, pintor, debatirá sobre la dualidad Eros / </a:t>
            </a:r>
            <a:r>
              <a:rPr lang="es-ES_tradnl" dirty="0" err="1">
                <a:solidFill>
                  <a:srgbClr val="000000"/>
                </a:solidFill>
                <a:latin typeface="Calibri" panose="020F0502020204030204" pitchFamily="34" charset="0"/>
              </a:rPr>
              <a:t>Thánatos</a:t>
            </a:r>
            <a:r>
              <a:rPr lang="es-ES_tradnl" dirty="0">
                <a:solidFill>
                  <a:srgbClr val="000000"/>
                </a:solidFill>
                <a:latin typeface="Calibri" panose="020F0502020204030204" pitchFamily="34" charset="0"/>
              </a:rPr>
              <a:t>. Con el autor Jacobo Bergareche hablaremos sobre el duelo. El empresario Fernando Orlando nos contará sobre la importancia de las vivencias y la experiencia en la Vida Buena. Y con el jurista </a:t>
            </a:r>
            <a:r>
              <a:rPr lang="es-ES_tradnl" dirty="0" err="1">
                <a:solidFill>
                  <a:srgbClr val="000000"/>
                </a:solidFill>
                <a:latin typeface="Calibri" panose="020F0502020204030204" pitchFamily="34" charset="0"/>
              </a:rPr>
              <a:t>Yegor</a:t>
            </a:r>
            <a:r>
              <a:rPr lang="es-ES_tradnl" dirty="0">
                <a:solidFill>
                  <a:srgbClr val="000000"/>
                </a:solidFill>
                <a:latin typeface="Calibri" panose="020F0502020204030204" pitchFamily="34" charset="0"/>
              </a:rPr>
              <a:t> Varela dialogaremos sobre el bien común. </a:t>
            </a:r>
          </a:p>
          <a:p>
            <a:r>
              <a:rPr lang="es-ES_tradnl" dirty="0">
                <a:solidFill>
                  <a:srgbClr val="000000"/>
                </a:solidFill>
                <a:latin typeface="Calibri" panose="020F0502020204030204" pitchFamily="34" charset="0"/>
              </a:rPr>
              <a:t>Pensemos juntos. Acompañadnos en los Lunes de </a:t>
            </a:r>
            <a:r>
              <a:rPr lang="es-ES_tradnl" dirty="0" err="1">
                <a:solidFill>
                  <a:srgbClr val="000000"/>
                </a:solidFill>
                <a:latin typeface="Calibri" panose="020F0502020204030204" pitchFamily="34" charset="0"/>
              </a:rPr>
              <a:t>LeClab</a:t>
            </a:r>
            <a:r>
              <a:rPr lang="es-ES_tradnl" dirty="0">
                <a:solidFill>
                  <a:srgbClr val="000000"/>
                </a:solidFill>
                <a:latin typeface="Calibri" panose="020F0502020204030204" pitchFamily="34" charset="0"/>
              </a:rPr>
              <a:t>.</a:t>
            </a:r>
            <a:endParaRPr lang="es-ES_tradnl" dirty="0"/>
          </a:p>
        </p:txBody>
      </p:sp>
      <p:pic>
        <p:nvPicPr>
          <p:cNvPr id="5" name="Picture 4" descr="Text&#10;&#10;Description automatically generated with medium confidence">
            <a:extLst>
              <a:ext uri="{FF2B5EF4-FFF2-40B4-BE49-F238E27FC236}">
                <a16:creationId xmlns:a16="http://schemas.microsoft.com/office/drawing/2014/main" id="{7FD51519-1825-10A0-804B-D50F023FB5B7}"/>
              </a:ext>
            </a:extLst>
          </p:cNvPr>
          <p:cNvPicPr>
            <a:picLocks noChangeAspect="1"/>
          </p:cNvPicPr>
          <p:nvPr/>
        </p:nvPicPr>
        <p:blipFill rotWithShape="1">
          <a:blip r:embed="rId2"/>
          <a:srcRect b="22055"/>
          <a:stretch/>
        </p:blipFill>
        <p:spPr>
          <a:xfrm>
            <a:off x="1804005" y="754868"/>
            <a:ext cx="1188059" cy="1002485"/>
          </a:xfrm>
          <a:prstGeom prst="rect">
            <a:avLst/>
          </a:prstGeom>
        </p:spPr>
      </p:pic>
    </p:spTree>
    <p:extLst>
      <p:ext uri="{BB962C8B-B14F-4D97-AF65-F5344CB8AC3E}">
        <p14:creationId xmlns:p14="http://schemas.microsoft.com/office/powerpoint/2010/main" val="189295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348648" y="1553927"/>
            <a:ext cx="2819250" cy="3276282"/>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EN EL </a:t>
            </a:r>
            <a:r>
              <a:rPr lang="en-GB" sz="2000" spc="600" dirty="0">
                <a:solidFill>
                  <a:srgbClr val="595358"/>
                </a:solidFill>
                <a:latin typeface="Calder Dark" pitchFamily="2" charset="0"/>
              </a:rPr>
              <a:t>LEGADO MISTÉRICO </a:t>
            </a:r>
          </a:p>
          <a:p>
            <a:pPr algn="r">
              <a:lnSpc>
                <a:spcPct val="150000"/>
              </a:lnSpc>
            </a:pPr>
            <a:r>
              <a:rPr lang="en-GB" sz="2000" spc="600" dirty="0">
                <a:solidFill>
                  <a:srgbClr val="CADF9E"/>
                </a:solidFill>
                <a:latin typeface="Calder Dark" pitchFamily="2" charset="0"/>
              </a:rPr>
              <a:t>DE ESPAÑA</a:t>
            </a:r>
          </a:p>
          <a:p>
            <a:pPr algn="r">
              <a:lnSpc>
                <a:spcPct val="150000"/>
              </a:lnSpc>
            </a:pPr>
            <a:r>
              <a:rPr lang="en-GB" sz="2000" spc="600" dirty="0">
                <a:solidFill>
                  <a:srgbClr val="CADF9E"/>
                </a:solidFill>
                <a:latin typeface="Calder Dark" pitchFamily="2" charset="0"/>
              </a:rPr>
              <a:t>ENCUENTRO FUENTE DE ENSEÑANZAS </a:t>
            </a:r>
            <a:r>
              <a:rPr lang="en-GB" sz="2000" spc="600" dirty="0">
                <a:solidFill>
                  <a:srgbClr val="595358"/>
                </a:solidFill>
                <a:latin typeface="Calder Dark" pitchFamily="2" charset="0"/>
              </a:rPr>
              <a:t>INAGOTABLE </a:t>
            </a:r>
            <a:endParaRPr lang="en-ES" sz="2000" spc="600" dirty="0">
              <a:solidFill>
                <a:srgbClr val="595358"/>
              </a:solidFill>
            </a:endParaRPr>
          </a:p>
        </p:txBody>
      </p:sp>
      <p:pic>
        <p:nvPicPr>
          <p:cNvPr id="5" name="Picture 4" descr="A person with long hair and a beard wearing a yellow shirt&#10;&#10;Description automatically generated with low confidence">
            <a:extLst>
              <a:ext uri="{FF2B5EF4-FFF2-40B4-BE49-F238E27FC236}">
                <a16:creationId xmlns:a16="http://schemas.microsoft.com/office/drawing/2014/main" id="{3D840EE1-729A-14FA-7F99-D767A19381AE}"/>
              </a:ext>
            </a:extLst>
          </p:cNvPr>
          <p:cNvPicPr>
            <a:picLocks noChangeAspect="1"/>
          </p:cNvPicPr>
          <p:nvPr/>
        </p:nvPicPr>
        <p:blipFill rotWithShape="1">
          <a:blip r:embed="rId2">
            <a:alphaModFix amt="50000"/>
          </a:blip>
          <a:srcRect l="15737" r="16055"/>
          <a:stretch/>
        </p:blipFill>
        <p:spPr>
          <a:xfrm>
            <a:off x="763653" y="507968"/>
            <a:ext cx="2609611" cy="5847986"/>
          </a:xfrm>
          <a:prstGeom prst="rect">
            <a:avLst/>
          </a:prstGeom>
        </p:spPr>
      </p:pic>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2280DD7E-298F-3B00-4458-576FAA6B6BBC}"/>
              </a:ext>
            </a:extLst>
          </p:cNvPr>
          <p:cNvSpPr txBox="1"/>
          <p:nvPr/>
        </p:nvSpPr>
        <p:spPr>
          <a:xfrm>
            <a:off x="6907468" y="1553927"/>
            <a:ext cx="3648135" cy="3970318"/>
          </a:xfrm>
          <a:prstGeom prst="rect">
            <a:avLst/>
          </a:prstGeom>
          <a:noFill/>
        </p:spPr>
        <p:txBody>
          <a:bodyPr wrap="square">
            <a:spAutoFit/>
          </a:bodyPr>
          <a:lstStyle/>
          <a:p>
            <a:pPr rtl="0">
              <a:spcBef>
                <a:spcPts val="0"/>
              </a:spcBef>
              <a:spcAft>
                <a:spcPts val="0"/>
              </a:spcAft>
            </a:pPr>
            <a:r>
              <a:rPr lang="es-ES_tradnl" sz="1800" b="1" i="0" u="none" strike="noStrike" dirty="0">
                <a:solidFill>
                  <a:srgbClr val="000000"/>
                </a:solidFill>
                <a:effectLst/>
                <a:latin typeface="Calibri" panose="020F0502020204030204" pitchFamily="34" charset="0"/>
              </a:rPr>
              <a:t>Post </a:t>
            </a:r>
            <a:r>
              <a:rPr lang="es-ES_tradnl" sz="1800" b="1" i="0" u="none" strike="noStrike" dirty="0" err="1">
                <a:solidFill>
                  <a:srgbClr val="000000"/>
                </a:solidFill>
                <a:effectLst/>
                <a:latin typeface="Calibri" panose="020F0502020204030204" pitchFamily="34" charset="0"/>
              </a:rPr>
              <a:t>Copy</a:t>
            </a:r>
            <a:r>
              <a:rPr lang="es-ES_tradnl" sz="1800" b="1" i="0" u="none" strike="noStrike" dirty="0">
                <a:solidFill>
                  <a:srgbClr val="000000"/>
                </a:solidFill>
                <a:effectLst/>
                <a:latin typeface="Calibri" panose="020F0502020204030204" pitchFamily="34" charset="0"/>
              </a:rPr>
              <a:t>:</a:t>
            </a:r>
          </a:p>
          <a:p>
            <a:r>
              <a:rPr lang="es-ES_tradnl" dirty="0"/>
              <a:t>“Bajo la piel de España, todo es mitológico”. El pintor Alberto Donaire captura en su obra los símbolos que usamos para sentir la muerte un poco más amiga. Pintar la identidad española es mostrar su fondo profundo, misterioso, profundo, inabarcable.</a:t>
            </a:r>
          </a:p>
          <a:p>
            <a:r>
              <a:rPr lang="es-ES_tradnl" dirty="0"/>
              <a:t>Con Alberto hablándonos de La vida Buena y la Buena Muerte, vamos a mirar a los ojos a nuestro miedo a la Muerte y vamos a explorar lo que hace la creación con ese miedo.</a:t>
            </a:r>
          </a:p>
        </p:txBody>
      </p:sp>
    </p:spTree>
    <p:extLst>
      <p:ext uri="{BB962C8B-B14F-4D97-AF65-F5344CB8AC3E}">
        <p14:creationId xmlns:p14="http://schemas.microsoft.com/office/powerpoint/2010/main" val="179460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290171" y="962884"/>
            <a:ext cx="2718148" cy="4239366"/>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LA </a:t>
            </a:r>
          </a:p>
          <a:p>
            <a:pPr algn="r">
              <a:lnSpc>
                <a:spcPct val="150000"/>
              </a:lnSpc>
            </a:pPr>
            <a:r>
              <a:rPr lang="en-GB" spc="600" dirty="0">
                <a:solidFill>
                  <a:srgbClr val="CADF9E"/>
                </a:solidFill>
                <a:latin typeface="Calder Dark" pitchFamily="2" charset="0"/>
              </a:rPr>
              <a:t>BUENA MUERTE</a:t>
            </a:r>
          </a:p>
          <a:p>
            <a:pPr algn="r">
              <a:lnSpc>
                <a:spcPct val="150000"/>
              </a:lnSpc>
            </a:pPr>
            <a:r>
              <a:rPr lang="en-GB" spc="600" dirty="0">
                <a:solidFill>
                  <a:srgbClr val="595358"/>
                </a:solidFill>
                <a:latin typeface="Calder Dark" pitchFamily="2" charset="0"/>
              </a:rPr>
              <a:t>CON ALBERTO DONAIRE</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03 DE OCTUBRE</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5" name="Picture 4" descr="A person with long hair and a beard wearing a yellow shirt&#10;&#10;Description automatically generated with low confidence">
            <a:extLst>
              <a:ext uri="{FF2B5EF4-FFF2-40B4-BE49-F238E27FC236}">
                <a16:creationId xmlns:a16="http://schemas.microsoft.com/office/drawing/2014/main" id="{3D840EE1-729A-14FA-7F99-D767A19381AE}"/>
              </a:ext>
            </a:extLst>
          </p:cNvPr>
          <p:cNvPicPr>
            <a:picLocks noChangeAspect="1"/>
          </p:cNvPicPr>
          <p:nvPr/>
        </p:nvPicPr>
        <p:blipFill rotWithShape="1">
          <a:blip r:embed="rId2">
            <a:alphaModFix amt="35000"/>
          </a:blip>
          <a:srcRect l="19242" r="16055"/>
          <a:stretch/>
        </p:blipFill>
        <p:spPr>
          <a:xfrm>
            <a:off x="785010" y="507968"/>
            <a:ext cx="2475520" cy="5847986"/>
          </a:xfrm>
          <a:prstGeom prst="rect">
            <a:avLst/>
          </a:prstGeom>
        </p:spPr>
      </p:pic>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2280DD7E-298F-3B00-4458-576FAA6B6BBC}"/>
              </a:ext>
            </a:extLst>
          </p:cNvPr>
          <p:cNvSpPr txBox="1"/>
          <p:nvPr/>
        </p:nvSpPr>
        <p:spPr>
          <a:xfrm>
            <a:off x="6907468" y="1429124"/>
            <a:ext cx="3648135" cy="4247317"/>
          </a:xfrm>
          <a:prstGeom prst="rect">
            <a:avLst/>
          </a:prstGeom>
          <a:noFill/>
        </p:spPr>
        <p:txBody>
          <a:bodyPr wrap="square">
            <a:spAutoFit/>
          </a:bodyPr>
          <a:lstStyle/>
          <a:p>
            <a:pPr rtl="0">
              <a:spcBef>
                <a:spcPts val="0"/>
              </a:spcBef>
              <a:spcAft>
                <a:spcPts val="0"/>
              </a:spcAft>
            </a:pPr>
            <a:r>
              <a:rPr lang="es-ES_tradnl" sz="1800" b="1" i="0" u="none" strike="noStrike" dirty="0">
                <a:solidFill>
                  <a:srgbClr val="000000"/>
                </a:solidFill>
                <a:effectLst/>
                <a:latin typeface="Calibri" panose="020F0502020204030204" pitchFamily="34" charset="0"/>
              </a:rPr>
              <a:t>Post </a:t>
            </a:r>
            <a:r>
              <a:rPr lang="es-ES_tradnl" sz="1800" b="1" i="0" u="none" strike="noStrike" dirty="0" err="1">
                <a:solidFill>
                  <a:srgbClr val="000000"/>
                </a:solidFill>
                <a:effectLst/>
                <a:latin typeface="Calibri" panose="020F0502020204030204" pitchFamily="34" charset="0"/>
              </a:rPr>
              <a:t>Copy</a:t>
            </a:r>
            <a:r>
              <a:rPr lang="es-ES_tradnl" sz="1800" b="1" i="0" u="none" strike="noStrike" dirty="0">
                <a:solidFill>
                  <a:srgbClr val="000000"/>
                </a:solidFill>
                <a:effectLst/>
                <a:latin typeface="Calibri" panose="020F0502020204030204" pitchFamily="34" charset="0"/>
              </a:rPr>
              <a:t>:</a:t>
            </a:r>
          </a:p>
          <a:p>
            <a:r>
              <a:rPr lang="es-ES_tradnl" dirty="0"/>
              <a:t>“Bajo la piel de España, todo es mitológico”. Pintar la identidad española es mostrar su fondo profundo, misterioso, inabarcable.</a:t>
            </a:r>
          </a:p>
          <a:p>
            <a:r>
              <a:rPr lang="es-ES_tradnl" dirty="0"/>
              <a:t>El pintor Alberto Donaire captura en su obra los símbolos que conforman el legado mistérico de España, para hacernos sentir la muerte un poco más amiga. </a:t>
            </a:r>
          </a:p>
          <a:p>
            <a:r>
              <a:rPr lang="es-ES_tradnl" dirty="0"/>
              <a:t>Con Alberto hablándonos de La vida Buena y la Buena Muerte, vamos a mirar a los ojos a nuestro miedo a la muerte y vamos a explorar lo que hace la creación con ese miedo.</a:t>
            </a:r>
          </a:p>
        </p:txBody>
      </p:sp>
    </p:spTree>
    <p:extLst>
      <p:ext uri="{BB962C8B-B14F-4D97-AF65-F5344CB8AC3E}">
        <p14:creationId xmlns:p14="http://schemas.microsoft.com/office/powerpoint/2010/main" val="201270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453456" y="1354772"/>
            <a:ext cx="2805829" cy="3823867"/>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LOS </a:t>
            </a:r>
            <a:r>
              <a:rPr lang="en-GB" spc="600" dirty="0">
                <a:solidFill>
                  <a:srgbClr val="CADF9E"/>
                </a:solidFill>
                <a:latin typeface="Calder Dark" pitchFamily="2" charset="0"/>
              </a:rPr>
              <a:t>REGRESOS</a:t>
            </a:r>
          </a:p>
          <a:p>
            <a:pPr algn="r">
              <a:lnSpc>
                <a:spcPct val="150000"/>
              </a:lnSpc>
            </a:pPr>
            <a:r>
              <a:rPr lang="en-GB" spc="600" dirty="0">
                <a:solidFill>
                  <a:srgbClr val="595358"/>
                </a:solidFill>
                <a:latin typeface="Calder Dark" pitchFamily="2" charset="0"/>
              </a:rPr>
              <a:t>CON JACOBO BERGARECHE</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17 DE OCTUBRE</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sp>
        <p:nvSpPr>
          <p:cNvPr id="2" name="TextBox 1">
            <a:extLst>
              <a:ext uri="{FF2B5EF4-FFF2-40B4-BE49-F238E27FC236}">
                <a16:creationId xmlns:a16="http://schemas.microsoft.com/office/drawing/2014/main" id="{2280DD7E-298F-3B00-4458-576FAA6B6BBC}"/>
              </a:ext>
            </a:extLst>
          </p:cNvPr>
          <p:cNvSpPr txBox="1"/>
          <p:nvPr/>
        </p:nvSpPr>
        <p:spPr>
          <a:xfrm>
            <a:off x="6762714" y="507968"/>
            <a:ext cx="4395143" cy="5355312"/>
          </a:xfrm>
          <a:prstGeom prst="rect">
            <a:avLst/>
          </a:prstGeom>
          <a:noFill/>
        </p:spPr>
        <p:txBody>
          <a:bodyPr wrap="square">
            <a:spAutoFit/>
          </a:bodyPr>
          <a:lstStyle/>
          <a:p>
            <a:pPr rtl="0">
              <a:spcBef>
                <a:spcPts val="0"/>
              </a:spcBef>
              <a:spcAft>
                <a:spcPts val="0"/>
              </a:spcAft>
            </a:pPr>
            <a:r>
              <a:rPr lang="es-ES_tradnl" sz="1800" b="1" i="0" u="none" strike="noStrike" dirty="0">
                <a:solidFill>
                  <a:srgbClr val="000000"/>
                </a:solidFill>
                <a:effectLst/>
                <a:latin typeface="Calibri" panose="020F0502020204030204" pitchFamily="34" charset="0"/>
              </a:rPr>
              <a:t>Post </a:t>
            </a:r>
            <a:r>
              <a:rPr lang="es-ES_tradnl" sz="1800" b="1" i="0" u="none" strike="noStrike" dirty="0" err="1">
                <a:solidFill>
                  <a:srgbClr val="000000"/>
                </a:solidFill>
                <a:effectLst/>
                <a:latin typeface="Calibri" panose="020F0502020204030204" pitchFamily="34" charset="0"/>
              </a:rPr>
              <a:t>Copy</a:t>
            </a:r>
            <a:r>
              <a:rPr lang="es-ES_tradnl" sz="1800" b="1" i="0" u="none" strike="noStrike" dirty="0">
                <a:solidFill>
                  <a:srgbClr val="000000"/>
                </a:solidFill>
                <a:effectLst/>
                <a:latin typeface="Calibri" panose="020F0502020204030204" pitchFamily="34" charset="0"/>
              </a:rPr>
              <a:t>:</a:t>
            </a:r>
          </a:p>
          <a:p>
            <a:r>
              <a:rPr lang="es-ES_tradnl" dirty="0"/>
              <a:t>Cuando una muerte cercana nos otorga la certeza de que el mundo no va a volver a ser el mismo, se hace más importante que nunca revisitar lo que ya no es. Jacobo Bergareche nos va a contar sobre su viaje de regreso como ritual de transformación inevitable durante el duelo. La reconstrucción de los recuerdos, la obsesión por revivir las primeras veces, y la mirada que mira al pasado para transformarlo y curar el presente pueden suponer el único consuelo posible ante la pérdida.</a:t>
            </a:r>
          </a:p>
          <a:p>
            <a:r>
              <a:rPr lang="es-ES_tradnl" dirty="0"/>
              <a:t>Vamos a intentar descubrir cómo volver buena la vida en los momentos en que la vida no es tan buena… y el papel de la escritura en todo esto. </a:t>
            </a:r>
          </a:p>
          <a:p>
            <a:r>
              <a:rPr lang="es-ES_tradnl" dirty="0"/>
              <a:t>Nos hará mucha ilusión veros allí a todos!</a:t>
            </a:r>
          </a:p>
          <a:p>
            <a:r>
              <a:rPr lang="es-ES_tradnl" dirty="0"/>
              <a:t>#</a:t>
            </a:r>
            <a:r>
              <a:rPr lang="es-ES_tradnl" dirty="0" err="1"/>
              <a:t>VidaBuena</a:t>
            </a:r>
            <a:endParaRPr lang="es-ES_tradnl" dirty="0"/>
          </a:p>
        </p:txBody>
      </p:sp>
      <p:pic>
        <p:nvPicPr>
          <p:cNvPr id="1026" name="Picture 2" descr="Jacobo Bergareche: &quot;El fin del amor está emparentado con la muerte&quot; -  WMagazín">
            <a:extLst>
              <a:ext uri="{FF2B5EF4-FFF2-40B4-BE49-F238E27FC236}">
                <a16:creationId xmlns:a16="http://schemas.microsoft.com/office/drawing/2014/main" id="{B1C7D9FA-7EE4-0C81-4B1D-A6F35D24B89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6014" r="28442"/>
          <a:stretch/>
        </p:blipFill>
        <p:spPr bwMode="auto">
          <a:xfrm>
            <a:off x="752352" y="507968"/>
            <a:ext cx="2600447" cy="5852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8146B9-A4B1-6F52-91FF-AD07EE7A8CE3}"/>
              </a:ext>
            </a:extLst>
          </p:cNvPr>
          <p:cNvSpPr/>
          <p:nvPr/>
        </p:nvSpPr>
        <p:spPr>
          <a:xfrm rot="5400000">
            <a:off x="3315318" y="2990901"/>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712958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431683" y="1058558"/>
            <a:ext cx="2805829" cy="4239366"/>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EL </a:t>
            </a:r>
            <a:r>
              <a:rPr lang="en-GB" spc="600" dirty="0">
                <a:solidFill>
                  <a:srgbClr val="CADF9E"/>
                </a:solidFill>
                <a:latin typeface="Calder Dark" pitchFamily="2" charset="0"/>
              </a:rPr>
              <a:t>BIEN COMÚN</a:t>
            </a:r>
          </a:p>
          <a:p>
            <a:pPr algn="r">
              <a:lnSpc>
                <a:spcPct val="150000"/>
              </a:lnSpc>
            </a:pPr>
            <a:r>
              <a:rPr lang="en-GB" spc="600" dirty="0">
                <a:solidFill>
                  <a:srgbClr val="595358"/>
                </a:solidFill>
                <a:latin typeface="Calder Dark" pitchFamily="2" charset="0"/>
              </a:rPr>
              <a:t>CON YEGOR VARELA</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28 DE NOVIEMBRE</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3" name="Picture 2" descr="Yegor Varela, abogado e &quot;instagramer&quot;, constata el gran desconocimiento que  tienen de la profesión los futuros letrados - Confilegal">
            <a:extLst>
              <a:ext uri="{FF2B5EF4-FFF2-40B4-BE49-F238E27FC236}">
                <a16:creationId xmlns:a16="http://schemas.microsoft.com/office/drawing/2014/main" id="{974DD362-EA01-AC5E-5D3E-E20C77B803C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31057" r="44300"/>
          <a:stretch/>
        </p:blipFill>
        <p:spPr bwMode="auto">
          <a:xfrm>
            <a:off x="785009" y="488918"/>
            <a:ext cx="2567791" cy="58611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8146B9-A4B1-6F52-91FF-AD07EE7A8CE3}"/>
              </a:ext>
            </a:extLst>
          </p:cNvPr>
          <p:cNvSpPr/>
          <p:nvPr/>
        </p:nvSpPr>
        <p:spPr>
          <a:xfrm rot="5400000">
            <a:off x="3315318" y="2990901"/>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535496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496995" y="1517066"/>
            <a:ext cx="2805829" cy="3823867"/>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LAS </a:t>
            </a:r>
            <a:r>
              <a:rPr lang="en-GB" spc="600" dirty="0">
                <a:solidFill>
                  <a:srgbClr val="CADF9E"/>
                </a:solidFill>
                <a:latin typeface="Calder Dark" pitchFamily="2" charset="0"/>
              </a:rPr>
              <a:t>PASIONES</a:t>
            </a:r>
          </a:p>
          <a:p>
            <a:pPr algn="r">
              <a:lnSpc>
                <a:spcPct val="150000"/>
              </a:lnSpc>
            </a:pPr>
            <a:r>
              <a:rPr lang="en-GB" spc="600" dirty="0">
                <a:solidFill>
                  <a:srgbClr val="595358"/>
                </a:solidFill>
                <a:latin typeface="Calder Dark" pitchFamily="2" charset="0"/>
              </a:rPr>
              <a:t>CON DAVID FRAGUAS</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27 DE JUNIO</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2050" name="Picture 2" descr="La prevención de un caso de acoso escolar supone actuar sobre un promedio  de 147 chicos y chicas | Comunidad de Madrid">
            <a:extLst>
              <a:ext uri="{FF2B5EF4-FFF2-40B4-BE49-F238E27FC236}">
                <a16:creationId xmlns:a16="http://schemas.microsoft.com/office/drawing/2014/main" id="{BCEB1714-3651-1F9D-2C47-DC926B7698B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1907" r="52296"/>
          <a:stretch/>
        </p:blipFill>
        <p:spPr bwMode="auto">
          <a:xfrm>
            <a:off x="785010" y="507968"/>
            <a:ext cx="2684773" cy="58528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8146B9-A4B1-6F52-91FF-AD07EE7A8CE3}"/>
              </a:ext>
            </a:extLst>
          </p:cNvPr>
          <p:cNvSpPr/>
          <p:nvPr/>
        </p:nvSpPr>
        <p:spPr>
          <a:xfrm rot="5400000">
            <a:off x="3315318" y="2990901"/>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4060763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A0F76A-437B-34B5-D442-0B953CB48730}"/>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5" name="TextBox 6">
            <a:extLst>
              <a:ext uri="{FF2B5EF4-FFF2-40B4-BE49-F238E27FC236}">
                <a16:creationId xmlns:a16="http://schemas.microsoft.com/office/drawing/2014/main" id="{F77A1008-0998-8C8E-C8CD-80578ECDA19C}"/>
              </a:ext>
            </a:extLst>
          </p:cNvPr>
          <p:cNvSpPr txBox="1"/>
          <p:nvPr/>
        </p:nvSpPr>
        <p:spPr>
          <a:xfrm>
            <a:off x="3496995" y="1517066"/>
            <a:ext cx="2805829" cy="4239366"/>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LA </a:t>
            </a:r>
            <a:r>
              <a:rPr lang="en-GB" spc="600" dirty="0">
                <a:solidFill>
                  <a:srgbClr val="CADF9E"/>
                </a:solidFill>
                <a:latin typeface="Calder Dark" pitchFamily="2" charset="0"/>
              </a:rPr>
              <a:t>IDENTIDAD</a:t>
            </a:r>
          </a:p>
          <a:p>
            <a:pPr algn="r">
              <a:lnSpc>
                <a:spcPct val="150000"/>
              </a:lnSpc>
            </a:pPr>
            <a:r>
              <a:rPr lang="en-GB" spc="600" dirty="0">
                <a:solidFill>
                  <a:srgbClr val="595358"/>
                </a:solidFill>
                <a:latin typeface="Calder Dark" pitchFamily="2" charset="0"/>
              </a:rPr>
              <a:t>CON AGUSTÍN FERNÁNDEZ MALLO</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18 DE MARZO</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6" name="Picture 2">
            <a:extLst>
              <a:ext uri="{FF2B5EF4-FFF2-40B4-BE49-F238E27FC236}">
                <a16:creationId xmlns:a16="http://schemas.microsoft.com/office/drawing/2014/main" id="{5F1D8914-26EA-DC9A-D822-FC225A8B78C5}"/>
              </a:ext>
            </a:extLst>
          </p:cNvPr>
          <p:cNvPicPr>
            <a:picLocks noChangeAspect="1" noChangeArrowheads="1"/>
          </p:cNvPicPr>
          <p:nvPr/>
        </p:nvPicPr>
        <p:blipFill>
          <a:blip r:embed="rId2">
            <a:alphaModFix amt="65000"/>
          </a:blip>
          <a:srcRect l="26704" r="26704"/>
          <a:stretch/>
        </p:blipFill>
        <p:spPr bwMode="auto">
          <a:xfrm>
            <a:off x="785010" y="507968"/>
            <a:ext cx="2684773" cy="58528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25776FEB-D732-FBE0-843D-5D5D9434EA0D}"/>
              </a:ext>
            </a:extLst>
          </p:cNvPr>
          <p:cNvSpPr/>
          <p:nvPr/>
        </p:nvSpPr>
        <p:spPr>
          <a:xfrm rot="5400000">
            <a:off x="3315318" y="2923288"/>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34545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69914F-FFF2-F111-2471-5BD1A47B6FEF}"/>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5" name="TextBox 6">
            <a:extLst>
              <a:ext uri="{FF2B5EF4-FFF2-40B4-BE49-F238E27FC236}">
                <a16:creationId xmlns:a16="http://schemas.microsoft.com/office/drawing/2014/main" id="{F3065992-7FD1-86C9-2256-0741D9C0C846}"/>
              </a:ext>
            </a:extLst>
          </p:cNvPr>
          <p:cNvSpPr txBox="1"/>
          <p:nvPr/>
        </p:nvSpPr>
        <p:spPr>
          <a:xfrm>
            <a:off x="3511261" y="1012518"/>
            <a:ext cx="3026699" cy="4239366"/>
          </a:xfrm>
          <a:prstGeom prst="rect">
            <a:avLst/>
          </a:prstGeom>
          <a:noFill/>
        </p:spPr>
        <p:txBody>
          <a:bodyPr wrap="square" rtlCol="0">
            <a:spAutoFit/>
          </a:bodyPr>
          <a:lstStyle/>
          <a:p>
            <a:pPr algn="r">
              <a:lnSpc>
                <a:spcPct val="150000"/>
              </a:lnSpc>
            </a:pPr>
            <a:r>
              <a:rPr lang="en-GB" b="1" spc="600" dirty="0">
                <a:solidFill>
                  <a:srgbClr val="595358"/>
                </a:solidFill>
                <a:latin typeface="Calder Dark" pitchFamily="2" charset="0"/>
              </a:rPr>
              <a:t>LA</a:t>
            </a:r>
            <a:r>
              <a:rPr lang="en-GB" b="1" spc="600" dirty="0">
                <a:solidFill>
                  <a:srgbClr val="CADF9E"/>
                </a:solidFill>
                <a:latin typeface="Calder Dark" pitchFamily="2" charset="0"/>
              </a:rPr>
              <a:t> </a:t>
            </a:r>
            <a:r>
              <a:rPr lang="en-GB" b="1" spc="600" dirty="0">
                <a:solidFill>
                  <a:srgbClr val="595358"/>
                </a:solidFill>
                <a:latin typeface="Calder Dark" pitchFamily="2" charset="0"/>
              </a:rPr>
              <a:t>VIDA BUENA Y EL </a:t>
            </a:r>
            <a:r>
              <a:rPr lang="en-GB" b="1" spc="600" dirty="0">
                <a:solidFill>
                  <a:srgbClr val="CADF9E"/>
                </a:solidFill>
                <a:latin typeface="Calder Dark" pitchFamily="2" charset="0"/>
              </a:rPr>
              <a:t>ARTE CONTEMPORÁNEO</a:t>
            </a:r>
          </a:p>
          <a:p>
            <a:pPr algn="r">
              <a:lnSpc>
                <a:spcPct val="150000"/>
              </a:lnSpc>
            </a:pPr>
            <a:r>
              <a:rPr lang="en-GB" b="1" spc="600" dirty="0">
                <a:solidFill>
                  <a:srgbClr val="595358"/>
                </a:solidFill>
                <a:latin typeface="Calder Dark" pitchFamily="2" charset="0"/>
              </a:rPr>
              <a:t>CON EUGENIO AMPUDIA</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22 DE ABRIL</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6" name="Picture 2">
            <a:extLst>
              <a:ext uri="{FF2B5EF4-FFF2-40B4-BE49-F238E27FC236}">
                <a16:creationId xmlns:a16="http://schemas.microsoft.com/office/drawing/2014/main" id="{7EC56D7C-6F7C-AC97-6190-13C41F3B09D7}"/>
              </a:ext>
            </a:extLst>
          </p:cNvPr>
          <p:cNvPicPr>
            <a:picLocks noChangeAspect="1" noChangeArrowheads="1"/>
          </p:cNvPicPr>
          <p:nvPr/>
        </p:nvPicPr>
        <p:blipFill>
          <a:blip r:embed="rId2">
            <a:alphaModFix amt="70000"/>
          </a:blip>
          <a:srcRect l="15895" r="15895"/>
          <a:stretch/>
        </p:blipFill>
        <p:spPr bwMode="auto">
          <a:xfrm>
            <a:off x="785010" y="507968"/>
            <a:ext cx="2684773" cy="58528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08D45332-710C-1EF1-FDF8-608FFA6D8668}"/>
              </a:ext>
            </a:extLst>
          </p:cNvPr>
          <p:cNvSpPr/>
          <p:nvPr/>
        </p:nvSpPr>
        <p:spPr>
          <a:xfrm rot="5400000">
            <a:off x="3315318" y="2923288"/>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21960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5" name="Picture 4" descr="A picture containing person&#10;&#10;Description automatically generated">
            <a:extLst>
              <a:ext uri="{FF2B5EF4-FFF2-40B4-BE49-F238E27FC236}">
                <a16:creationId xmlns:a16="http://schemas.microsoft.com/office/drawing/2014/main" id="{DD967AB2-3E4A-65E2-B7FC-815792148C5A}"/>
              </a:ext>
            </a:extLst>
          </p:cNvPr>
          <p:cNvPicPr>
            <a:picLocks noChangeAspect="1"/>
          </p:cNvPicPr>
          <p:nvPr/>
        </p:nvPicPr>
        <p:blipFill rotWithShape="1">
          <a:blip r:embed="rId2">
            <a:alphaModFix amt="35000"/>
          </a:blip>
          <a:srcRect l="17486" t="-385" r="62706" b="10797"/>
          <a:stretch/>
        </p:blipFill>
        <p:spPr>
          <a:xfrm>
            <a:off x="785010" y="460295"/>
            <a:ext cx="1957002" cy="5900623"/>
          </a:xfrm>
          <a:prstGeom prst="rect">
            <a:avLst/>
          </a:prstGeom>
        </p:spPr>
      </p:pic>
      <p:sp>
        <p:nvSpPr>
          <p:cNvPr id="7" name="TextBox 6">
            <a:extLst>
              <a:ext uri="{FF2B5EF4-FFF2-40B4-BE49-F238E27FC236}">
                <a16:creationId xmlns:a16="http://schemas.microsoft.com/office/drawing/2014/main" id="{109A50F9-BE2A-7A40-7B58-38A25B49429B}"/>
              </a:ext>
            </a:extLst>
          </p:cNvPr>
          <p:cNvSpPr txBox="1"/>
          <p:nvPr/>
        </p:nvSpPr>
        <p:spPr>
          <a:xfrm>
            <a:off x="2668706" y="720595"/>
            <a:ext cx="3658787" cy="4587987"/>
          </a:xfrm>
          <a:prstGeom prst="rect">
            <a:avLst/>
          </a:prstGeom>
          <a:noFill/>
        </p:spPr>
        <p:txBody>
          <a:bodyPr wrap="square" rtlCol="0">
            <a:spAutoFit/>
          </a:bodyPr>
          <a:lstStyle/>
          <a:p>
            <a:pPr algn="r">
              <a:lnSpc>
                <a:spcPct val="150000"/>
              </a:lnSpc>
            </a:pPr>
            <a:r>
              <a:rPr lang="en-GB" sz="1700" spc="600" dirty="0">
                <a:solidFill>
                  <a:srgbClr val="595358"/>
                </a:solidFill>
                <a:latin typeface="Calder Dark" pitchFamily="2" charset="0"/>
              </a:rPr>
              <a:t>LA VIDA BUENA </a:t>
            </a:r>
          </a:p>
          <a:p>
            <a:pPr algn="r">
              <a:lnSpc>
                <a:spcPct val="150000"/>
              </a:lnSpc>
            </a:pPr>
            <a:r>
              <a:rPr lang="en-GB" sz="1700" spc="600" dirty="0">
                <a:solidFill>
                  <a:srgbClr val="595358"/>
                </a:solidFill>
                <a:latin typeface="Calder Dark" pitchFamily="2" charset="0"/>
              </a:rPr>
              <a:t>Y EL PRESENTE</a:t>
            </a:r>
          </a:p>
          <a:p>
            <a:pPr algn="r">
              <a:lnSpc>
                <a:spcPct val="150000"/>
              </a:lnSpc>
            </a:pPr>
            <a:r>
              <a:rPr lang="en-US" sz="1700" spc="600" dirty="0">
                <a:solidFill>
                  <a:srgbClr val="CADF9E"/>
                </a:solidFill>
                <a:latin typeface="Calder Dark" pitchFamily="2" charset="0"/>
              </a:rPr>
              <a:t>A PARTIR DE UN MOMENTO EN LA </a:t>
            </a:r>
          </a:p>
          <a:p>
            <a:pPr algn="r">
              <a:lnSpc>
                <a:spcPct val="150000"/>
              </a:lnSpc>
            </a:pPr>
            <a:r>
              <a:rPr lang="en-US" sz="1700" spc="600" dirty="0">
                <a:solidFill>
                  <a:srgbClr val="CADF9E"/>
                </a:solidFill>
                <a:latin typeface="Calder Dark" pitchFamily="2" charset="0"/>
              </a:rPr>
              <a:t>VIDA LOS TIEMPOS </a:t>
            </a:r>
          </a:p>
          <a:p>
            <a:pPr algn="r">
              <a:lnSpc>
                <a:spcPct val="150000"/>
              </a:lnSpc>
            </a:pPr>
            <a:r>
              <a:rPr lang="en-US" sz="1700" spc="600" dirty="0">
                <a:solidFill>
                  <a:srgbClr val="CADF9E"/>
                </a:solidFill>
                <a:latin typeface="Calder Dark" pitchFamily="2" charset="0"/>
              </a:rPr>
              <a:t>SE DESENLAZAN</a:t>
            </a:r>
          </a:p>
          <a:p>
            <a:pPr algn="r">
              <a:lnSpc>
                <a:spcPct val="150000"/>
              </a:lnSpc>
            </a:pPr>
            <a:r>
              <a:rPr lang="en-GB" sz="1700" spc="600" dirty="0">
                <a:solidFill>
                  <a:srgbClr val="595358"/>
                </a:solidFill>
                <a:latin typeface="Calder Dark" pitchFamily="2" charset="0"/>
              </a:rPr>
              <a:t>CON JAIME VALLAURE</a:t>
            </a:r>
          </a:p>
          <a:p>
            <a:pPr algn="r">
              <a:lnSpc>
                <a:spcPct val="150000"/>
              </a:lnSpc>
            </a:pPr>
            <a:endParaRPr lang="en-GB" sz="1700" spc="600" dirty="0">
              <a:solidFill>
                <a:srgbClr val="CADF9E"/>
              </a:solidFill>
              <a:latin typeface="Calder Dark" pitchFamily="2" charset="0"/>
            </a:endParaRPr>
          </a:p>
          <a:p>
            <a:pPr algn="r">
              <a:lnSpc>
                <a:spcPct val="150000"/>
              </a:lnSpc>
            </a:pPr>
            <a:r>
              <a:rPr lang="en-GB" sz="1200" spc="300" dirty="0">
                <a:solidFill>
                  <a:srgbClr val="CADF9E"/>
                </a:solidFill>
                <a:latin typeface="Calder Dark" pitchFamily="2" charset="0"/>
              </a:rPr>
              <a:t>LUNES DE LECLAB</a:t>
            </a:r>
          </a:p>
          <a:p>
            <a:pPr algn="r">
              <a:lnSpc>
                <a:spcPct val="150000"/>
              </a:lnSpc>
            </a:pPr>
            <a:r>
              <a:rPr lang="en-GB" sz="1200" spc="300" dirty="0">
                <a:solidFill>
                  <a:srgbClr val="CADF9E"/>
                </a:solidFill>
                <a:latin typeface="Calder Dark" pitchFamily="2" charset="0"/>
              </a:rPr>
              <a:t>05 DE SEPTIEMBRE</a:t>
            </a:r>
          </a:p>
          <a:p>
            <a:pPr algn="r">
              <a:lnSpc>
                <a:spcPct val="150000"/>
              </a:lnSpc>
            </a:pPr>
            <a:r>
              <a:rPr lang="en-GB" sz="1200" spc="300" dirty="0">
                <a:solidFill>
                  <a:srgbClr val="CADF9E"/>
                </a:solidFill>
                <a:latin typeface="Calder Dark" pitchFamily="2" charset="0"/>
              </a:rPr>
              <a:t>DE 19:30 A 22:30</a:t>
            </a:r>
          </a:p>
          <a:p>
            <a:pPr algn="r">
              <a:lnSpc>
                <a:spcPct val="150000"/>
              </a:lnSpc>
            </a:pPr>
            <a:r>
              <a:rPr lang="en-GB" sz="1200" spc="300" dirty="0">
                <a:solidFill>
                  <a:srgbClr val="CADF9E"/>
                </a:solidFill>
                <a:latin typeface="Calder Dark" pitchFamily="2" charset="0"/>
              </a:rPr>
              <a:t>C/FERRAZ, 2. PRIMERO IZDA</a:t>
            </a:r>
          </a:p>
          <a:p>
            <a:pPr algn="r">
              <a:lnSpc>
                <a:spcPct val="150000"/>
              </a:lnSpc>
            </a:pPr>
            <a:r>
              <a:rPr lang="en-GB" sz="1200" spc="300" dirty="0">
                <a:solidFill>
                  <a:srgbClr val="CADF9E"/>
                </a:solidFill>
                <a:latin typeface="Calder Dark" pitchFamily="2" charset="0"/>
              </a:rPr>
              <a:t>MADRID</a:t>
            </a:r>
            <a:endParaRPr lang="en-ES" sz="1200" spc="300" dirty="0"/>
          </a:p>
        </p:txBody>
      </p:sp>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5303099A-A832-D5FE-F811-5644B3140207}"/>
              </a:ext>
            </a:extLst>
          </p:cNvPr>
          <p:cNvSpPr txBox="1"/>
          <p:nvPr/>
        </p:nvSpPr>
        <p:spPr>
          <a:xfrm>
            <a:off x="6924416" y="1807769"/>
            <a:ext cx="3864429" cy="3416320"/>
          </a:xfrm>
          <a:prstGeom prst="rect">
            <a:avLst/>
          </a:prstGeom>
          <a:noFill/>
        </p:spPr>
        <p:txBody>
          <a:bodyPr wrap="square">
            <a:spAutoFit/>
          </a:bodyPr>
          <a:lstStyle/>
          <a:p>
            <a:r>
              <a:rPr lang="es-ES_tradnl" b="1" dirty="0">
                <a:solidFill>
                  <a:srgbClr val="000000"/>
                </a:solidFill>
                <a:latin typeface="Calibri" panose="020F0502020204030204" pitchFamily="34" charset="0"/>
              </a:rPr>
              <a:t>Post </a:t>
            </a:r>
            <a:r>
              <a:rPr lang="es-ES_tradnl" b="1" dirty="0" err="1">
                <a:solidFill>
                  <a:srgbClr val="000000"/>
                </a:solidFill>
                <a:latin typeface="Calibri" panose="020F0502020204030204" pitchFamily="34" charset="0"/>
              </a:rPr>
              <a:t>Copy</a:t>
            </a:r>
            <a:r>
              <a:rPr lang="es-ES_tradnl" b="1" dirty="0">
                <a:solidFill>
                  <a:srgbClr val="000000"/>
                </a:solidFill>
                <a:latin typeface="Calibri" panose="020F0502020204030204" pitchFamily="34" charset="0"/>
              </a:rPr>
              <a:t>:</a:t>
            </a:r>
            <a:endParaRPr lang="es-ES_tradnl" sz="1800" b="0" i="0" u="none" strike="noStrike" dirty="0">
              <a:solidFill>
                <a:srgbClr val="000000"/>
              </a:solidFill>
              <a:effectLst/>
              <a:latin typeface="Calibri" panose="020F0502020204030204" pitchFamily="34" charset="0"/>
            </a:endParaRPr>
          </a:p>
          <a:p>
            <a:r>
              <a:rPr lang="es-ES_tradnl" dirty="0"/>
              <a:t>Acaba el verano, empiezan los lunes de </a:t>
            </a:r>
            <a:r>
              <a:rPr lang="es-ES_tradnl" dirty="0" err="1"/>
              <a:t>LeClab</a:t>
            </a:r>
            <a:r>
              <a:rPr lang="es-ES_tradnl" dirty="0"/>
              <a:t>. Y empiezan a la grande, con el artista y </a:t>
            </a:r>
            <a:r>
              <a:rPr lang="es-ES_tradnl" dirty="0" err="1"/>
              <a:t>performer</a:t>
            </a:r>
            <a:r>
              <a:rPr lang="es-ES_tradnl" dirty="0"/>
              <a:t> Jaime </a:t>
            </a:r>
            <a:r>
              <a:rPr lang="es-ES_tradnl" dirty="0" err="1"/>
              <a:t>Vallaure</a:t>
            </a:r>
            <a:r>
              <a:rPr lang="es-ES_tradnl" dirty="0"/>
              <a:t> haciendo una reflexión escénica sobre los años que va cumpliendo. El Club de la Vida Buena te invita a que nos acompañes el lunes 05 de septiembre, que casualmente es el cumpleaños de Jaime. Habrá que tener alguna tarta. Nos vemos en </a:t>
            </a:r>
            <a:r>
              <a:rPr lang="es-ES_tradnl" dirty="0" err="1"/>
              <a:t>LeClab</a:t>
            </a:r>
            <a:r>
              <a:rPr lang="es-ES_tradnl" dirty="0"/>
              <a:t>, Calle de Ferraz, 2, primero izquierda, a las 19:30.</a:t>
            </a:r>
          </a:p>
        </p:txBody>
      </p:sp>
    </p:spTree>
    <p:extLst>
      <p:ext uri="{BB962C8B-B14F-4D97-AF65-F5344CB8AC3E}">
        <p14:creationId xmlns:p14="http://schemas.microsoft.com/office/powerpoint/2010/main" val="65660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69914F-FFF2-F111-2471-5BD1A47B6FEF}"/>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5" name="TextBox 6">
            <a:extLst>
              <a:ext uri="{FF2B5EF4-FFF2-40B4-BE49-F238E27FC236}">
                <a16:creationId xmlns:a16="http://schemas.microsoft.com/office/drawing/2014/main" id="{F3065992-7FD1-86C9-2256-0741D9C0C846}"/>
              </a:ext>
            </a:extLst>
          </p:cNvPr>
          <p:cNvSpPr txBox="1"/>
          <p:nvPr/>
        </p:nvSpPr>
        <p:spPr>
          <a:xfrm>
            <a:off x="3511261" y="1012518"/>
            <a:ext cx="3026699" cy="4239366"/>
          </a:xfrm>
          <a:prstGeom prst="rect">
            <a:avLst/>
          </a:prstGeom>
          <a:noFill/>
        </p:spPr>
        <p:txBody>
          <a:bodyPr wrap="square" rtlCol="0">
            <a:spAutoFit/>
          </a:bodyPr>
          <a:lstStyle/>
          <a:p>
            <a:pPr algn="r">
              <a:lnSpc>
                <a:spcPct val="150000"/>
              </a:lnSpc>
            </a:pPr>
            <a:r>
              <a:rPr lang="en-GB" b="1" spc="600" dirty="0">
                <a:solidFill>
                  <a:srgbClr val="595358"/>
                </a:solidFill>
                <a:latin typeface="Calder Dark" pitchFamily="2" charset="0"/>
              </a:rPr>
              <a:t>LA</a:t>
            </a:r>
            <a:r>
              <a:rPr lang="en-GB" b="1" spc="600" dirty="0">
                <a:solidFill>
                  <a:srgbClr val="CADF9E"/>
                </a:solidFill>
                <a:latin typeface="Calder Dark" pitchFamily="2" charset="0"/>
              </a:rPr>
              <a:t> </a:t>
            </a:r>
            <a:r>
              <a:rPr lang="en-GB" b="1" spc="600" dirty="0">
                <a:solidFill>
                  <a:srgbClr val="595358"/>
                </a:solidFill>
                <a:latin typeface="Calder Dark" pitchFamily="2" charset="0"/>
              </a:rPr>
              <a:t>VIDA BUENA </a:t>
            </a:r>
          </a:p>
          <a:p>
            <a:pPr algn="r">
              <a:lnSpc>
                <a:spcPct val="150000"/>
              </a:lnSpc>
            </a:pPr>
            <a:r>
              <a:rPr lang="en-GB" b="1" spc="600" dirty="0">
                <a:solidFill>
                  <a:srgbClr val="595358"/>
                </a:solidFill>
                <a:latin typeface="Calder Dark" pitchFamily="2" charset="0"/>
              </a:rPr>
              <a:t>Y LA </a:t>
            </a:r>
            <a:r>
              <a:rPr lang="en-GB" b="1" spc="600" dirty="0">
                <a:solidFill>
                  <a:srgbClr val="CADF9E"/>
                </a:solidFill>
                <a:latin typeface="Calder Dark" pitchFamily="2" charset="0"/>
              </a:rPr>
              <a:t>CONVERSACIÓN</a:t>
            </a:r>
          </a:p>
          <a:p>
            <a:pPr algn="r">
              <a:lnSpc>
                <a:spcPct val="150000"/>
              </a:lnSpc>
            </a:pPr>
            <a:r>
              <a:rPr lang="en-GB" b="1" spc="600" dirty="0">
                <a:solidFill>
                  <a:srgbClr val="595358"/>
                </a:solidFill>
                <a:latin typeface="Calder Dark" pitchFamily="2" charset="0"/>
              </a:rPr>
              <a:t>CON MARIANO SIGMAN</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27 DE MAYO</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6" name="Picture 2">
            <a:extLst>
              <a:ext uri="{FF2B5EF4-FFF2-40B4-BE49-F238E27FC236}">
                <a16:creationId xmlns:a16="http://schemas.microsoft.com/office/drawing/2014/main" id="{7EC56D7C-6F7C-AC97-6190-13C41F3B09D7}"/>
              </a:ext>
            </a:extLst>
          </p:cNvPr>
          <p:cNvPicPr>
            <a:picLocks noChangeAspect="1" noChangeArrowheads="1"/>
          </p:cNvPicPr>
          <p:nvPr/>
        </p:nvPicPr>
        <p:blipFill>
          <a:blip r:embed="rId2">
            <a:alphaModFix amt="70000"/>
          </a:blip>
          <a:srcRect l="22362" r="22362"/>
          <a:stretch/>
        </p:blipFill>
        <p:spPr bwMode="auto">
          <a:xfrm>
            <a:off x="785010" y="497141"/>
            <a:ext cx="2499716" cy="58528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08D45332-710C-1EF1-FDF8-608FFA6D8668}"/>
              </a:ext>
            </a:extLst>
          </p:cNvPr>
          <p:cNvSpPr/>
          <p:nvPr/>
        </p:nvSpPr>
        <p:spPr>
          <a:xfrm rot="5400000">
            <a:off x="3315318" y="2923288"/>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22016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496995" y="1517066"/>
            <a:ext cx="2805829" cy="3823867"/>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BUENA Y LA </a:t>
            </a:r>
            <a:r>
              <a:rPr lang="en-GB" spc="600" dirty="0">
                <a:solidFill>
                  <a:srgbClr val="CADF9E"/>
                </a:solidFill>
                <a:latin typeface="Calder Dark" pitchFamily="2" charset="0"/>
              </a:rPr>
              <a:t>CIUDAD</a:t>
            </a:r>
          </a:p>
          <a:p>
            <a:pPr algn="r">
              <a:lnSpc>
                <a:spcPct val="150000"/>
              </a:lnSpc>
            </a:pPr>
            <a:r>
              <a:rPr lang="en-GB" spc="600" dirty="0">
                <a:solidFill>
                  <a:srgbClr val="595358"/>
                </a:solidFill>
                <a:latin typeface="Calder Dark" pitchFamily="2" charset="0"/>
              </a:rPr>
              <a:t>CON FERNANDO PORRAS</a:t>
            </a: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23 DE MAYO</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3074" name="Picture 2" descr="Estudio Guadiana y Porras La Casta Arquitectos: Los 'padres' de Plaza de  España | Madrid | EL PAÍS">
            <a:extLst>
              <a:ext uri="{FF2B5EF4-FFF2-40B4-BE49-F238E27FC236}">
                <a16:creationId xmlns:a16="http://schemas.microsoft.com/office/drawing/2014/main" id="{48641B38-ACAD-061F-FD11-6E837C33895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8246"/>
          <a:stretch/>
        </p:blipFill>
        <p:spPr bwMode="auto">
          <a:xfrm>
            <a:off x="785011" y="488049"/>
            <a:ext cx="2447586" cy="5861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8146B9-A4B1-6F52-91FF-AD07EE7A8CE3}"/>
              </a:ext>
            </a:extLst>
          </p:cNvPr>
          <p:cNvSpPr/>
          <p:nvPr/>
        </p:nvSpPr>
        <p:spPr>
          <a:xfrm rot="5400000">
            <a:off x="3315318" y="2990901"/>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03242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3464339" y="1160363"/>
            <a:ext cx="2805829" cy="4239366"/>
          </a:xfrm>
          <a:prstGeom prst="rect">
            <a:avLst/>
          </a:prstGeom>
          <a:noFill/>
        </p:spPr>
        <p:txBody>
          <a:bodyPr wrap="square" rtlCol="0">
            <a:spAutoFit/>
          </a:bodyPr>
          <a:lstStyle/>
          <a:p>
            <a:pPr algn="r">
              <a:lnSpc>
                <a:spcPct val="150000"/>
              </a:lnSpc>
            </a:pPr>
            <a:r>
              <a:rPr lang="en-GB" spc="600" dirty="0">
                <a:solidFill>
                  <a:srgbClr val="595358"/>
                </a:solidFill>
                <a:latin typeface="Calder Dark" pitchFamily="2" charset="0"/>
              </a:rPr>
              <a:t>LA</a:t>
            </a:r>
            <a:r>
              <a:rPr lang="en-GB" spc="600" dirty="0">
                <a:solidFill>
                  <a:srgbClr val="CADF9E"/>
                </a:solidFill>
                <a:latin typeface="Calder Dark" pitchFamily="2" charset="0"/>
              </a:rPr>
              <a:t> </a:t>
            </a:r>
            <a:r>
              <a:rPr lang="en-GB" spc="600" dirty="0">
                <a:solidFill>
                  <a:srgbClr val="595358"/>
                </a:solidFill>
                <a:latin typeface="Calder Dark" pitchFamily="2" charset="0"/>
              </a:rPr>
              <a:t>VIDA </a:t>
            </a:r>
          </a:p>
          <a:p>
            <a:pPr algn="r">
              <a:lnSpc>
                <a:spcPct val="150000"/>
              </a:lnSpc>
            </a:pPr>
            <a:r>
              <a:rPr lang="en-GB" spc="600" dirty="0">
                <a:solidFill>
                  <a:srgbClr val="595358"/>
                </a:solidFill>
                <a:latin typeface="Calder Dark" pitchFamily="2" charset="0"/>
              </a:rPr>
              <a:t>BUENA Y LA </a:t>
            </a:r>
          </a:p>
          <a:p>
            <a:pPr algn="r">
              <a:lnSpc>
                <a:spcPct val="150000"/>
              </a:lnSpc>
            </a:pPr>
            <a:r>
              <a:rPr lang="en-GB" spc="600" dirty="0">
                <a:solidFill>
                  <a:srgbClr val="CADF9E"/>
                </a:solidFill>
                <a:latin typeface="Calder Dark" pitchFamily="2" charset="0"/>
              </a:rPr>
              <a:t>VIDA MISMA</a:t>
            </a:r>
          </a:p>
          <a:p>
            <a:pPr algn="r">
              <a:lnSpc>
                <a:spcPct val="150000"/>
              </a:lnSpc>
            </a:pPr>
            <a:r>
              <a:rPr lang="en-GB" spc="600" dirty="0">
                <a:solidFill>
                  <a:srgbClr val="595358"/>
                </a:solidFill>
                <a:latin typeface="Calder Dark" pitchFamily="2" charset="0"/>
              </a:rPr>
              <a:t>CON IRIA MIGUENS</a:t>
            </a:r>
            <a:endParaRPr lang="en-GB" sz="1300" spc="300" dirty="0">
              <a:solidFill>
                <a:srgbClr val="CADF9E"/>
              </a:solidFill>
              <a:latin typeface="Calder Dark" pitchFamily="2" charset="0"/>
            </a:endParaRPr>
          </a:p>
          <a:p>
            <a:pPr algn="r">
              <a:lnSpc>
                <a:spcPct val="150000"/>
              </a:lnSpc>
            </a:pPr>
            <a:endParaRPr lang="en-GB" sz="1300" spc="300" dirty="0">
              <a:solidFill>
                <a:srgbClr val="CADF9E"/>
              </a:solidFill>
              <a:latin typeface="Calder Dark" pitchFamily="2" charset="0"/>
            </a:endParaRPr>
          </a:p>
          <a:p>
            <a:pPr algn="r">
              <a:lnSpc>
                <a:spcPct val="150000"/>
              </a:lnSpc>
            </a:pPr>
            <a:r>
              <a:rPr lang="en-GB" sz="1300" spc="300" dirty="0">
                <a:solidFill>
                  <a:srgbClr val="CADF9E"/>
                </a:solidFill>
                <a:latin typeface="Calder Dark" pitchFamily="2" charset="0"/>
              </a:rPr>
              <a:t>LUNES DE LECLAB</a:t>
            </a:r>
          </a:p>
          <a:p>
            <a:pPr algn="r">
              <a:lnSpc>
                <a:spcPct val="150000"/>
              </a:lnSpc>
            </a:pPr>
            <a:r>
              <a:rPr lang="en-GB" sz="1300" spc="300" dirty="0">
                <a:solidFill>
                  <a:srgbClr val="CADF9E"/>
                </a:solidFill>
                <a:latin typeface="Calder Dark" pitchFamily="2" charset="0"/>
              </a:rPr>
              <a:t>28 DE NOVIEMBRE</a:t>
            </a:r>
          </a:p>
          <a:p>
            <a:pPr algn="r">
              <a:lnSpc>
                <a:spcPct val="150000"/>
              </a:lnSpc>
            </a:pPr>
            <a:r>
              <a:rPr lang="en-GB" sz="1300" spc="300" dirty="0">
                <a:solidFill>
                  <a:srgbClr val="CADF9E"/>
                </a:solidFill>
                <a:latin typeface="Calder Dark" pitchFamily="2" charset="0"/>
              </a:rPr>
              <a:t>DE 19:30 A 22:30</a:t>
            </a:r>
          </a:p>
          <a:p>
            <a:pPr algn="r">
              <a:lnSpc>
                <a:spcPct val="150000"/>
              </a:lnSpc>
            </a:pPr>
            <a:r>
              <a:rPr lang="en-GB" sz="1300" spc="300" dirty="0">
                <a:solidFill>
                  <a:srgbClr val="CADF9E"/>
                </a:solidFill>
                <a:latin typeface="Calder Dark" pitchFamily="2" charset="0"/>
              </a:rPr>
              <a:t>C/FERRAZ, 2.</a:t>
            </a:r>
          </a:p>
          <a:p>
            <a:pPr algn="r">
              <a:lnSpc>
                <a:spcPct val="150000"/>
              </a:lnSpc>
            </a:pPr>
            <a:r>
              <a:rPr lang="en-GB" sz="1300" spc="300" dirty="0">
                <a:solidFill>
                  <a:srgbClr val="CADF9E"/>
                </a:solidFill>
                <a:latin typeface="Calder Dark" pitchFamily="2" charset="0"/>
              </a:rPr>
              <a:t>PRIMERO IZDA</a:t>
            </a:r>
          </a:p>
          <a:p>
            <a:pPr algn="r">
              <a:lnSpc>
                <a:spcPct val="150000"/>
              </a:lnSpc>
            </a:pPr>
            <a:r>
              <a:rPr lang="en-GB" sz="1300" spc="300" dirty="0">
                <a:solidFill>
                  <a:srgbClr val="CADF9E"/>
                </a:solidFill>
                <a:latin typeface="Calder Dark" pitchFamily="2" charset="0"/>
              </a:rPr>
              <a:t>MADRID</a:t>
            </a:r>
            <a:endParaRPr lang="en-ES" sz="1300" spc="600" dirty="0">
              <a:solidFill>
                <a:srgbClr val="595358"/>
              </a:solidFill>
            </a:endParaRPr>
          </a:p>
        </p:txBody>
      </p:sp>
      <p:pic>
        <p:nvPicPr>
          <p:cNvPr id="3" name="Picture 2" descr="A person smiling for the camera&#10;&#10;Description automatically generated with low confidence">
            <a:extLst>
              <a:ext uri="{FF2B5EF4-FFF2-40B4-BE49-F238E27FC236}">
                <a16:creationId xmlns:a16="http://schemas.microsoft.com/office/drawing/2014/main" id="{AD35F699-0254-72E8-70E1-C826971DEF5E}"/>
              </a:ext>
            </a:extLst>
          </p:cNvPr>
          <p:cNvPicPr>
            <a:picLocks noChangeAspect="1"/>
          </p:cNvPicPr>
          <p:nvPr/>
        </p:nvPicPr>
        <p:blipFill rotWithShape="1">
          <a:blip r:embed="rId2">
            <a:alphaModFix amt="35000"/>
          </a:blip>
          <a:srcRect r="25688"/>
          <a:stretch/>
        </p:blipFill>
        <p:spPr>
          <a:xfrm>
            <a:off x="783925" y="507968"/>
            <a:ext cx="3052579" cy="5842064"/>
          </a:xfrm>
          <a:prstGeom prst="rect">
            <a:avLst/>
          </a:prstGeom>
        </p:spPr>
      </p:pic>
      <p:sp>
        <p:nvSpPr>
          <p:cNvPr id="6" name="Rectangle 5">
            <a:extLst>
              <a:ext uri="{FF2B5EF4-FFF2-40B4-BE49-F238E27FC236}">
                <a16:creationId xmlns:a16="http://schemas.microsoft.com/office/drawing/2014/main" id="{FA8146B9-A4B1-6F52-91FF-AD07EE7A8CE3}"/>
              </a:ext>
            </a:extLst>
          </p:cNvPr>
          <p:cNvSpPr/>
          <p:nvPr/>
        </p:nvSpPr>
        <p:spPr>
          <a:xfrm rot="5400000">
            <a:off x="3315318" y="2990901"/>
            <a:ext cx="391886" cy="5452502"/>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619941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2100942" y="2013190"/>
            <a:ext cx="3646715" cy="1891287"/>
          </a:xfrm>
          <a:prstGeom prst="rect">
            <a:avLst/>
          </a:prstGeom>
          <a:noFill/>
        </p:spPr>
        <p:txBody>
          <a:bodyPr wrap="square" rtlCol="0">
            <a:spAutoFit/>
          </a:bodyPr>
          <a:lstStyle/>
          <a:p>
            <a:pPr algn="r">
              <a:lnSpc>
                <a:spcPct val="150000"/>
              </a:lnSpc>
            </a:pPr>
            <a:r>
              <a:rPr lang="en-GB" sz="2000" spc="600" dirty="0">
                <a:solidFill>
                  <a:srgbClr val="A5AC96"/>
                </a:solidFill>
                <a:latin typeface="Calder Dark" pitchFamily="2" charset="0"/>
              </a:rPr>
              <a:t>UNA VIDA BUENA</a:t>
            </a:r>
          </a:p>
          <a:p>
            <a:pPr algn="r">
              <a:lnSpc>
                <a:spcPct val="150000"/>
              </a:lnSpc>
            </a:pPr>
            <a:r>
              <a:rPr lang="en-GB" sz="2000" spc="600" dirty="0">
                <a:solidFill>
                  <a:srgbClr val="595358"/>
                </a:solidFill>
                <a:latin typeface="Calder Dark" pitchFamily="2" charset="0"/>
              </a:rPr>
              <a:t>ES </a:t>
            </a:r>
            <a:r>
              <a:rPr lang="en-US" dirty="0"/>
              <a:t> </a:t>
            </a:r>
            <a:r>
              <a:rPr lang="en-US" sz="2000" spc="600" dirty="0">
                <a:solidFill>
                  <a:srgbClr val="595358"/>
                </a:solidFill>
                <a:latin typeface="Calder Dark" pitchFamily="2" charset="0"/>
              </a:rPr>
              <a:t>ENCONTRAR LA ERÓTICA DEL CONOCIMIENTO</a:t>
            </a:r>
            <a:r>
              <a:rPr lang="en-US" dirty="0"/>
              <a:t>.</a:t>
            </a:r>
            <a:endParaRPr lang="en-ES" sz="2000" spc="600" dirty="0">
              <a:solidFill>
                <a:srgbClr val="595358"/>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8E02F20B-6954-A133-3866-23B067F18E82}"/>
              </a:ext>
            </a:extLst>
          </p:cNvPr>
          <p:cNvSpPr txBox="1"/>
          <p:nvPr/>
        </p:nvSpPr>
        <p:spPr>
          <a:xfrm>
            <a:off x="7271656" y="2690336"/>
            <a:ext cx="3864429" cy="1477328"/>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err="1"/>
              <a:t>Inspirados</a:t>
            </a:r>
            <a:r>
              <a:rPr lang="en-US" dirty="0"/>
              <a:t> </a:t>
            </a:r>
            <a:r>
              <a:rPr lang="en-US" dirty="0" err="1"/>
              <a:t>por</a:t>
            </a:r>
            <a:r>
              <a:rPr lang="en-US" dirty="0"/>
              <a:t> </a:t>
            </a:r>
            <a:r>
              <a:rPr lang="en-US" dirty="0" err="1"/>
              <a:t>el</a:t>
            </a:r>
            <a:r>
              <a:rPr lang="en-US" dirty="0"/>
              <a:t> </a:t>
            </a:r>
            <a:r>
              <a:rPr lang="en-US" dirty="0" err="1"/>
              <a:t>deseo</a:t>
            </a:r>
            <a:r>
              <a:rPr lang="en-US" dirty="0"/>
              <a:t> de </a:t>
            </a:r>
            <a:r>
              <a:rPr lang="en-US" dirty="0" err="1"/>
              <a:t>nuestro</a:t>
            </a:r>
            <a:r>
              <a:rPr lang="en-US" dirty="0"/>
              <a:t> maestro de </a:t>
            </a:r>
            <a:r>
              <a:rPr lang="en-US" dirty="0" err="1"/>
              <a:t>ceremonias</a:t>
            </a:r>
            <a:r>
              <a:rPr lang="en-US" dirty="0"/>
              <a:t>, Antonio </a:t>
            </a:r>
            <a:r>
              <a:rPr lang="en-US" dirty="0" err="1"/>
              <a:t>Ayuso</a:t>
            </a:r>
            <a:r>
              <a:rPr lang="en-US" dirty="0"/>
              <a:t>. </a:t>
            </a:r>
            <a:r>
              <a:rPr lang="en-US" dirty="0" err="1"/>
              <a:t>Busquemos</a:t>
            </a:r>
            <a:r>
              <a:rPr lang="en-US" dirty="0"/>
              <a:t> </a:t>
            </a:r>
            <a:r>
              <a:rPr lang="en-US" dirty="0" err="1"/>
              <a:t>juntos</a:t>
            </a:r>
            <a:r>
              <a:rPr lang="en-US" dirty="0"/>
              <a:t> </a:t>
            </a:r>
            <a:r>
              <a:rPr lang="en-US" dirty="0" err="1"/>
              <a:t>una</a:t>
            </a:r>
            <a:r>
              <a:rPr lang="en-US" dirty="0"/>
              <a:t> Vida Buena. </a:t>
            </a:r>
          </a:p>
        </p:txBody>
      </p:sp>
    </p:spTree>
    <p:extLst>
      <p:ext uri="{BB962C8B-B14F-4D97-AF65-F5344CB8AC3E}">
        <p14:creationId xmlns:p14="http://schemas.microsoft.com/office/powerpoint/2010/main" val="219466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177447" y="2508352"/>
            <a:ext cx="4570209" cy="2814617"/>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LA VIDA BUENA </a:t>
            </a:r>
          </a:p>
          <a:p>
            <a:pPr algn="r">
              <a:lnSpc>
                <a:spcPct val="150000"/>
              </a:lnSpc>
            </a:pPr>
            <a:r>
              <a:rPr lang="en-US" sz="2000" spc="600" dirty="0">
                <a:solidFill>
                  <a:srgbClr val="A5AC96"/>
                </a:solidFill>
                <a:latin typeface="Calder Dark" pitchFamily="2" charset="0"/>
              </a:rPr>
              <a:t>ES LA ACCIÓN QUE NACE DEL MIEDO A LA MUERTE. HACER ALGO, CUALQUIER COSA, PARA PONERSE A SALVO DEL OLVIDO.  </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1" y="-424967"/>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AF7C807F-6B5A-EEE7-1FBA-19EE58E25513}"/>
              </a:ext>
            </a:extLst>
          </p:cNvPr>
          <p:cNvSpPr txBox="1"/>
          <p:nvPr/>
        </p:nvSpPr>
        <p:spPr>
          <a:xfrm>
            <a:off x="7271656" y="2690336"/>
            <a:ext cx="3864429" cy="2862322"/>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La </a:t>
            </a:r>
            <a:r>
              <a:rPr lang="en-US" dirty="0" err="1"/>
              <a:t>editora</a:t>
            </a:r>
            <a:r>
              <a:rPr lang="en-US" dirty="0"/>
              <a:t> de </a:t>
            </a:r>
            <a:r>
              <a:rPr lang="en-US" dirty="0" err="1"/>
              <a:t>Círculo</a:t>
            </a:r>
            <a:r>
              <a:rPr lang="en-US" dirty="0"/>
              <a:t> de </a:t>
            </a:r>
            <a:r>
              <a:rPr lang="en-US" dirty="0" err="1"/>
              <a:t>Tiza</a:t>
            </a:r>
            <a:r>
              <a:rPr lang="en-US" dirty="0"/>
              <a:t> </a:t>
            </a:r>
            <a:r>
              <a:rPr lang="en-US" dirty="0" err="1"/>
              <a:t>hace</a:t>
            </a:r>
            <a:r>
              <a:rPr lang="en-US" dirty="0"/>
              <a:t> </a:t>
            </a:r>
            <a:r>
              <a:rPr lang="en-US" dirty="0" err="1"/>
              <a:t>libros</a:t>
            </a:r>
            <a:r>
              <a:rPr lang="en-US" dirty="0"/>
              <a:t> </a:t>
            </a:r>
            <a:r>
              <a:rPr lang="en-US" dirty="0" err="1"/>
              <a:t>aunque</a:t>
            </a:r>
            <a:r>
              <a:rPr lang="en-US" dirty="0"/>
              <a:t> no sea un </a:t>
            </a:r>
            <a:r>
              <a:rPr lang="en-US" dirty="0" err="1"/>
              <a:t>negocio</a:t>
            </a:r>
            <a:r>
              <a:rPr lang="en-US" dirty="0"/>
              <a:t>, </a:t>
            </a:r>
            <a:r>
              <a:rPr lang="en-US" dirty="0" err="1"/>
              <a:t>aunque</a:t>
            </a:r>
            <a:r>
              <a:rPr lang="en-US" dirty="0"/>
              <a:t> </a:t>
            </a:r>
            <a:r>
              <a:rPr lang="en-US" dirty="0" err="1"/>
              <a:t>hacerlos</a:t>
            </a:r>
            <a:r>
              <a:rPr lang="en-US" dirty="0"/>
              <a:t> de </a:t>
            </a:r>
            <a:r>
              <a:rPr lang="en-US" dirty="0" err="1"/>
              <a:t>manera</a:t>
            </a:r>
            <a:r>
              <a:rPr lang="en-US" dirty="0"/>
              <a:t> </a:t>
            </a:r>
            <a:r>
              <a:rPr lang="en-US" dirty="0" err="1"/>
              <a:t>independiente</a:t>
            </a:r>
            <a:r>
              <a:rPr lang="en-US" dirty="0"/>
              <a:t>, sin </a:t>
            </a:r>
            <a:r>
              <a:rPr lang="en-US" dirty="0" err="1"/>
              <a:t>estructura</a:t>
            </a:r>
            <a:r>
              <a:rPr lang="en-US" dirty="0"/>
              <a:t> </a:t>
            </a:r>
            <a:r>
              <a:rPr lang="en-US" dirty="0" err="1"/>
              <a:t>ni</a:t>
            </a:r>
            <a:r>
              <a:rPr lang="en-US" dirty="0"/>
              <a:t> </a:t>
            </a:r>
            <a:r>
              <a:rPr lang="en-US" dirty="0" err="1"/>
              <a:t>inversores</a:t>
            </a:r>
            <a:r>
              <a:rPr lang="en-US" dirty="0"/>
              <a:t>, con un </a:t>
            </a:r>
            <a:r>
              <a:rPr lang="en-US" dirty="0" err="1"/>
              <a:t>capitalismo</a:t>
            </a:r>
            <a:r>
              <a:rPr lang="en-US" dirty="0"/>
              <a:t> </a:t>
            </a:r>
            <a:r>
              <a:rPr lang="en-US" dirty="0" err="1"/>
              <a:t>feroz</a:t>
            </a:r>
            <a:r>
              <a:rPr lang="en-US" dirty="0"/>
              <a:t> de </a:t>
            </a:r>
            <a:r>
              <a:rPr lang="en-US" dirty="0" err="1"/>
              <a:t>telon</a:t>
            </a:r>
            <a:r>
              <a:rPr lang="en-US" dirty="0"/>
              <a:t> de </a:t>
            </a:r>
            <a:r>
              <a:rPr lang="en-US" dirty="0" err="1"/>
              <a:t>fondo</a:t>
            </a:r>
            <a:r>
              <a:rPr lang="en-US" dirty="0"/>
              <a:t>, y </a:t>
            </a:r>
            <a:r>
              <a:rPr lang="en-US" dirty="0" err="1"/>
              <a:t>cada</a:t>
            </a:r>
            <a:r>
              <a:rPr lang="en-US" dirty="0"/>
              <a:t> </a:t>
            </a:r>
            <a:r>
              <a:rPr lang="en-US" dirty="0" err="1"/>
              <a:t>vez</a:t>
            </a:r>
            <a:r>
              <a:rPr lang="en-US" dirty="0"/>
              <a:t> </a:t>
            </a:r>
            <a:r>
              <a:rPr lang="en-US" dirty="0" err="1"/>
              <a:t>menos</a:t>
            </a:r>
            <a:r>
              <a:rPr lang="en-US" dirty="0"/>
              <a:t> </a:t>
            </a:r>
            <a:r>
              <a:rPr lang="en-US" dirty="0" err="1"/>
              <a:t>lectores</a:t>
            </a:r>
            <a:r>
              <a:rPr lang="en-US" dirty="0"/>
              <a:t>, sea un </a:t>
            </a:r>
            <a:r>
              <a:rPr lang="en-US" dirty="0" err="1"/>
              <a:t>empeño</a:t>
            </a:r>
            <a:r>
              <a:rPr lang="en-US" dirty="0"/>
              <a:t> un tanto </a:t>
            </a:r>
            <a:r>
              <a:rPr lang="en-US" dirty="0" err="1"/>
              <a:t>suicida</a:t>
            </a:r>
            <a:r>
              <a:rPr lang="en-US" dirty="0"/>
              <a:t>.</a:t>
            </a:r>
          </a:p>
          <a:p>
            <a:r>
              <a:rPr lang="en-US" dirty="0"/>
              <a:t>La #</a:t>
            </a:r>
            <a:r>
              <a:rPr lang="en-US" dirty="0" err="1"/>
              <a:t>VidaBuena</a:t>
            </a:r>
            <a:r>
              <a:rPr lang="en-US" dirty="0"/>
              <a:t> y </a:t>
            </a:r>
            <a:r>
              <a:rPr lang="en-US" dirty="0" err="1"/>
              <a:t>los</a:t>
            </a:r>
            <a:r>
              <a:rPr lang="en-US" dirty="0"/>
              <a:t> </a:t>
            </a:r>
            <a:r>
              <a:rPr lang="en-US" dirty="0" err="1"/>
              <a:t>libros</a:t>
            </a:r>
            <a:r>
              <a:rPr lang="en-US" dirty="0"/>
              <a:t> con Eva Serrano.</a:t>
            </a:r>
          </a:p>
        </p:txBody>
      </p:sp>
    </p:spTree>
    <p:extLst>
      <p:ext uri="{BB962C8B-B14F-4D97-AF65-F5344CB8AC3E}">
        <p14:creationId xmlns:p14="http://schemas.microsoft.com/office/powerpoint/2010/main" val="372715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5" name="Picture 4" descr="A picture containing person&#10;&#10;Description automatically generated">
            <a:extLst>
              <a:ext uri="{FF2B5EF4-FFF2-40B4-BE49-F238E27FC236}">
                <a16:creationId xmlns:a16="http://schemas.microsoft.com/office/drawing/2014/main" id="{DD967AB2-3E4A-65E2-B7FC-815792148C5A}"/>
              </a:ext>
            </a:extLst>
          </p:cNvPr>
          <p:cNvPicPr>
            <a:picLocks noChangeAspect="1"/>
          </p:cNvPicPr>
          <p:nvPr/>
        </p:nvPicPr>
        <p:blipFill rotWithShape="1">
          <a:blip r:embed="rId3">
            <a:alphaModFix amt="35000"/>
          </a:blip>
          <a:srcRect l="17486" t="-385" r="62706" b="10797"/>
          <a:stretch/>
        </p:blipFill>
        <p:spPr>
          <a:xfrm>
            <a:off x="785010" y="460295"/>
            <a:ext cx="1957002" cy="5900623"/>
          </a:xfrm>
          <a:prstGeom prst="rect">
            <a:avLst/>
          </a:prstGeom>
        </p:spPr>
      </p:pic>
      <p:sp>
        <p:nvSpPr>
          <p:cNvPr id="7" name="TextBox 6">
            <a:extLst>
              <a:ext uri="{FF2B5EF4-FFF2-40B4-BE49-F238E27FC236}">
                <a16:creationId xmlns:a16="http://schemas.microsoft.com/office/drawing/2014/main" id="{109A50F9-BE2A-7A40-7B58-38A25B49429B}"/>
              </a:ext>
            </a:extLst>
          </p:cNvPr>
          <p:cNvSpPr txBox="1"/>
          <p:nvPr/>
        </p:nvSpPr>
        <p:spPr>
          <a:xfrm>
            <a:off x="2668706" y="720595"/>
            <a:ext cx="3658787" cy="4588051"/>
          </a:xfrm>
          <a:prstGeom prst="rect">
            <a:avLst/>
          </a:prstGeom>
          <a:noFill/>
        </p:spPr>
        <p:txBody>
          <a:bodyPr wrap="square" rtlCol="0">
            <a:spAutoFit/>
          </a:bodyPr>
          <a:lstStyle/>
          <a:p>
            <a:pPr algn="r">
              <a:lnSpc>
                <a:spcPct val="150000"/>
              </a:lnSpc>
            </a:pPr>
            <a:r>
              <a:rPr lang="en-GB" sz="1700" spc="600" dirty="0">
                <a:solidFill>
                  <a:srgbClr val="595358"/>
                </a:solidFill>
                <a:latin typeface="Calder Dark" pitchFamily="2" charset="0"/>
              </a:rPr>
              <a:t>LA VIDA BUENA </a:t>
            </a:r>
          </a:p>
          <a:p>
            <a:pPr algn="r">
              <a:lnSpc>
                <a:spcPct val="150000"/>
              </a:lnSpc>
            </a:pPr>
            <a:r>
              <a:rPr lang="en-GB" sz="1700" spc="600" dirty="0">
                <a:solidFill>
                  <a:srgbClr val="595358"/>
                </a:solidFill>
                <a:latin typeface="Calder Dark" pitchFamily="2" charset="0"/>
              </a:rPr>
              <a:t>Y EL PRESENTE</a:t>
            </a:r>
          </a:p>
          <a:p>
            <a:pPr algn="r">
              <a:lnSpc>
                <a:spcPct val="150000"/>
              </a:lnSpc>
            </a:pPr>
            <a:r>
              <a:rPr lang="en-GB" sz="1700" spc="600" dirty="0">
                <a:solidFill>
                  <a:srgbClr val="CADF9E"/>
                </a:solidFill>
                <a:latin typeface="Calder Dark" pitchFamily="2" charset="0"/>
              </a:rPr>
              <a:t>CON</a:t>
            </a:r>
            <a:r>
              <a:rPr lang="en-GB" sz="1700" spc="600" dirty="0">
                <a:solidFill>
                  <a:srgbClr val="595358"/>
                </a:solidFill>
                <a:latin typeface="Calder Dark" pitchFamily="2" charset="0"/>
              </a:rPr>
              <a:t> </a:t>
            </a:r>
          </a:p>
          <a:p>
            <a:pPr algn="r">
              <a:lnSpc>
                <a:spcPct val="150000"/>
              </a:lnSpc>
            </a:pPr>
            <a:r>
              <a:rPr lang="en-GB" sz="1700" spc="600" dirty="0">
                <a:solidFill>
                  <a:srgbClr val="595358"/>
                </a:solidFill>
                <a:latin typeface="Calder Dark" pitchFamily="2" charset="0"/>
              </a:rPr>
              <a:t>JAIME VALLAURE</a:t>
            </a:r>
          </a:p>
          <a:p>
            <a:pPr algn="r">
              <a:lnSpc>
                <a:spcPct val="150000"/>
              </a:lnSpc>
            </a:pPr>
            <a:r>
              <a:rPr lang="en-US" sz="1700" spc="600" dirty="0">
                <a:solidFill>
                  <a:srgbClr val="CADF9E"/>
                </a:solidFill>
                <a:latin typeface="Calder Dark" pitchFamily="2" charset="0"/>
              </a:rPr>
              <a:t>LO IMPOSIBLE. </a:t>
            </a:r>
          </a:p>
          <a:p>
            <a:pPr algn="r">
              <a:lnSpc>
                <a:spcPct val="150000"/>
              </a:lnSpc>
            </a:pPr>
            <a:r>
              <a:rPr lang="en-US" sz="1700" spc="600" dirty="0">
                <a:solidFill>
                  <a:srgbClr val="CADF9E"/>
                </a:solidFill>
                <a:latin typeface="Calder Dark" pitchFamily="2" charset="0"/>
              </a:rPr>
              <a:t>LA MITAD 5.6</a:t>
            </a:r>
          </a:p>
          <a:p>
            <a:pPr algn="r">
              <a:lnSpc>
                <a:spcPct val="150000"/>
              </a:lnSpc>
            </a:pPr>
            <a:endParaRPr lang="en-GB" sz="1700" spc="600" dirty="0">
              <a:solidFill>
                <a:srgbClr val="595358"/>
              </a:solidFill>
              <a:latin typeface="Calder Dark" pitchFamily="2" charset="0"/>
            </a:endParaRPr>
          </a:p>
          <a:p>
            <a:pPr algn="r">
              <a:lnSpc>
                <a:spcPct val="150000"/>
              </a:lnSpc>
            </a:pPr>
            <a:endParaRPr lang="en-GB" sz="1700" spc="600" dirty="0">
              <a:solidFill>
                <a:srgbClr val="CADF9E"/>
              </a:solidFill>
              <a:latin typeface="Calder Dark" pitchFamily="2" charset="0"/>
            </a:endParaRPr>
          </a:p>
          <a:p>
            <a:pPr algn="r">
              <a:lnSpc>
                <a:spcPct val="150000"/>
              </a:lnSpc>
            </a:pPr>
            <a:r>
              <a:rPr lang="en-GB" sz="1200" spc="300" dirty="0">
                <a:solidFill>
                  <a:srgbClr val="CADF9E"/>
                </a:solidFill>
                <a:latin typeface="Calder Dark" pitchFamily="2" charset="0"/>
              </a:rPr>
              <a:t>LUNES DE LECLAB</a:t>
            </a:r>
          </a:p>
          <a:p>
            <a:pPr algn="r">
              <a:lnSpc>
                <a:spcPct val="150000"/>
              </a:lnSpc>
            </a:pPr>
            <a:r>
              <a:rPr lang="en-GB" sz="1200" spc="300" dirty="0">
                <a:solidFill>
                  <a:srgbClr val="CADF9E"/>
                </a:solidFill>
                <a:latin typeface="Calder Dark" pitchFamily="2" charset="0"/>
              </a:rPr>
              <a:t>05 DE SEPTIEMBRE</a:t>
            </a:r>
          </a:p>
          <a:p>
            <a:pPr algn="r">
              <a:lnSpc>
                <a:spcPct val="150000"/>
              </a:lnSpc>
            </a:pPr>
            <a:r>
              <a:rPr lang="en-GB" sz="1200" spc="300" dirty="0">
                <a:solidFill>
                  <a:srgbClr val="CADF9E"/>
                </a:solidFill>
                <a:latin typeface="Calder Dark" pitchFamily="2" charset="0"/>
              </a:rPr>
              <a:t>DE 19:30 A 22:30</a:t>
            </a:r>
          </a:p>
          <a:p>
            <a:pPr algn="r">
              <a:lnSpc>
                <a:spcPct val="150000"/>
              </a:lnSpc>
            </a:pPr>
            <a:r>
              <a:rPr lang="en-GB" sz="1200" spc="300" dirty="0">
                <a:solidFill>
                  <a:srgbClr val="CADF9E"/>
                </a:solidFill>
                <a:latin typeface="Calder Dark" pitchFamily="2" charset="0"/>
              </a:rPr>
              <a:t>C/FERRAZ, 2. PRIMERO IZDA</a:t>
            </a:r>
          </a:p>
          <a:p>
            <a:pPr algn="r">
              <a:lnSpc>
                <a:spcPct val="150000"/>
              </a:lnSpc>
            </a:pPr>
            <a:r>
              <a:rPr lang="en-GB" sz="1200" spc="300" dirty="0">
                <a:solidFill>
                  <a:srgbClr val="CADF9E"/>
                </a:solidFill>
                <a:latin typeface="Calder Dark" pitchFamily="2" charset="0"/>
              </a:rPr>
              <a:t>MADRID</a:t>
            </a:r>
            <a:endParaRPr lang="en-ES" sz="1200" spc="300" dirty="0"/>
          </a:p>
        </p:txBody>
      </p:sp>
      <p:sp>
        <p:nvSpPr>
          <p:cNvPr id="6" name="Rectangle 5">
            <a:extLst>
              <a:ext uri="{FF2B5EF4-FFF2-40B4-BE49-F238E27FC236}">
                <a16:creationId xmlns:a16="http://schemas.microsoft.com/office/drawing/2014/main" id="{FA8146B9-A4B1-6F52-91FF-AD07EE7A8CE3}"/>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5303099A-A832-D5FE-F811-5644B3140207}"/>
              </a:ext>
            </a:extLst>
          </p:cNvPr>
          <p:cNvSpPr txBox="1"/>
          <p:nvPr/>
        </p:nvSpPr>
        <p:spPr>
          <a:xfrm>
            <a:off x="6924416" y="1807769"/>
            <a:ext cx="3864429" cy="3416320"/>
          </a:xfrm>
          <a:prstGeom prst="rect">
            <a:avLst/>
          </a:prstGeom>
          <a:noFill/>
        </p:spPr>
        <p:txBody>
          <a:bodyPr wrap="square">
            <a:spAutoFit/>
          </a:bodyPr>
          <a:lstStyle/>
          <a:p>
            <a:r>
              <a:rPr lang="es-ES_tradnl" b="1" dirty="0">
                <a:solidFill>
                  <a:srgbClr val="000000"/>
                </a:solidFill>
                <a:latin typeface="Calibri" panose="020F0502020204030204" pitchFamily="34" charset="0"/>
              </a:rPr>
              <a:t>Post </a:t>
            </a:r>
            <a:r>
              <a:rPr lang="es-ES_tradnl" b="1" dirty="0" err="1">
                <a:solidFill>
                  <a:srgbClr val="000000"/>
                </a:solidFill>
                <a:latin typeface="Calibri" panose="020F0502020204030204" pitchFamily="34" charset="0"/>
              </a:rPr>
              <a:t>Copy</a:t>
            </a:r>
            <a:r>
              <a:rPr lang="es-ES_tradnl" b="1" dirty="0">
                <a:solidFill>
                  <a:srgbClr val="000000"/>
                </a:solidFill>
                <a:latin typeface="Calibri" panose="020F0502020204030204" pitchFamily="34" charset="0"/>
              </a:rPr>
              <a:t>:</a:t>
            </a:r>
            <a:endParaRPr lang="es-ES_tradnl" sz="1800" b="0" i="0" u="none" strike="noStrike" dirty="0">
              <a:solidFill>
                <a:srgbClr val="000000"/>
              </a:solidFill>
              <a:effectLst/>
              <a:latin typeface="Calibri" panose="020F0502020204030204" pitchFamily="34" charset="0"/>
            </a:endParaRPr>
          </a:p>
          <a:p>
            <a:r>
              <a:rPr lang="es-ES_tradnl" dirty="0"/>
              <a:t>Acaba el verano, empiezan los lunes de </a:t>
            </a:r>
            <a:r>
              <a:rPr lang="es-ES_tradnl" dirty="0" err="1"/>
              <a:t>LeClab</a:t>
            </a:r>
            <a:r>
              <a:rPr lang="es-ES_tradnl" dirty="0"/>
              <a:t>. Y empiezan a la grande, con el artista y </a:t>
            </a:r>
            <a:r>
              <a:rPr lang="es-ES_tradnl" dirty="0" err="1"/>
              <a:t>performer</a:t>
            </a:r>
            <a:r>
              <a:rPr lang="es-ES_tradnl" dirty="0"/>
              <a:t> Jaime </a:t>
            </a:r>
            <a:r>
              <a:rPr lang="es-ES_tradnl" dirty="0" err="1"/>
              <a:t>Vallaure</a:t>
            </a:r>
            <a:r>
              <a:rPr lang="es-ES_tradnl" dirty="0"/>
              <a:t> haciendo una reflexión escénica sobre los años que va cumpliendo. El Club de la Vida Buena te invita a que nos acompañes el lunes 05 de septiembre, que casualmente es el cumpleaños de Jaime. Habrá que tener alguna tarta. Nos vemos en </a:t>
            </a:r>
            <a:r>
              <a:rPr lang="es-ES_tradnl" dirty="0" err="1"/>
              <a:t>LeClab</a:t>
            </a:r>
            <a:r>
              <a:rPr lang="es-ES_tradnl" dirty="0"/>
              <a:t>, Calle de Ferraz, 2, primero izquierda, a las 19:30.</a:t>
            </a:r>
          </a:p>
        </p:txBody>
      </p:sp>
    </p:spTree>
    <p:extLst>
      <p:ext uri="{BB962C8B-B14F-4D97-AF65-F5344CB8AC3E}">
        <p14:creationId xmlns:p14="http://schemas.microsoft.com/office/powerpoint/2010/main" val="358923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E59EB7-7149-5394-4898-9DA017C557A6}"/>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5" name="Picture 4" descr="A picture containing person&#10;&#10;Description automatically generated">
            <a:extLst>
              <a:ext uri="{FF2B5EF4-FFF2-40B4-BE49-F238E27FC236}">
                <a16:creationId xmlns:a16="http://schemas.microsoft.com/office/drawing/2014/main" id="{E0B698D4-45F0-1A90-4082-B457D31097AA}"/>
              </a:ext>
            </a:extLst>
          </p:cNvPr>
          <p:cNvPicPr>
            <a:picLocks noChangeAspect="1"/>
          </p:cNvPicPr>
          <p:nvPr/>
        </p:nvPicPr>
        <p:blipFill rotWithShape="1">
          <a:blip r:embed="rId2">
            <a:alphaModFix amt="35000"/>
          </a:blip>
          <a:srcRect l="17486" t="-385" r="62706" b="10797"/>
          <a:stretch/>
        </p:blipFill>
        <p:spPr>
          <a:xfrm>
            <a:off x="785010" y="460295"/>
            <a:ext cx="1957002" cy="5900623"/>
          </a:xfrm>
          <a:prstGeom prst="rect">
            <a:avLst/>
          </a:prstGeom>
        </p:spPr>
      </p:pic>
      <p:sp>
        <p:nvSpPr>
          <p:cNvPr id="6" name="TextBox 6">
            <a:extLst>
              <a:ext uri="{FF2B5EF4-FFF2-40B4-BE49-F238E27FC236}">
                <a16:creationId xmlns:a16="http://schemas.microsoft.com/office/drawing/2014/main" id="{50F9E833-759E-247F-6C65-8F5DC04D8662}"/>
              </a:ext>
            </a:extLst>
          </p:cNvPr>
          <p:cNvSpPr txBox="1"/>
          <p:nvPr/>
        </p:nvSpPr>
        <p:spPr>
          <a:xfrm>
            <a:off x="2668706" y="720595"/>
            <a:ext cx="3658787" cy="4588051"/>
          </a:xfrm>
          <a:prstGeom prst="rect">
            <a:avLst/>
          </a:prstGeom>
          <a:noFill/>
        </p:spPr>
        <p:txBody>
          <a:bodyPr wrap="square" rtlCol="0">
            <a:spAutoFit/>
          </a:bodyPr>
          <a:lstStyle/>
          <a:p>
            <a:pPr algn="r">
              <a:lnSpc>
                <a:spcPct val="150000"/>
              </a:lnSpc>
            </a:pPr>
            <a:r>
              <a:rPr lang="en-GB" sz="1700" spc="600" dirty="0">
                <a:solidFill>
                  <a:srgbClr val="595358"/>
                </a:solidFill>
                <a:latin typeface="Calder Dark" pitchFamily="2" charset="0"/>
              </a:rPr>
              <a:t>LA VIDA BUENA </a:t>
            </a:r>
          </a:p>
          <a:p>
            <a:pPr algn="r">
              <a:lnSpc>
                <a:spcPct val="150000"/>
              </a:lnSpc>
            </a:pPr>
            <a:r>
              <a:rPr lang="en-GB" sz="1700" spc="600" dirty="0">
                <a:solidFill>
                  <a:srgbClr val="595358"/>
                </a:solidFill>
                <a:latin typeface="Calder Dark" pitchFamily="2" charset="0"/>
              </a:rPr>
              <a:t>Y EL PRESENTE</a:t>
            </a:r>
          </a:p>
          <a:p>
            <a:pPr algn="r">
              <a:lnSpc>
                <a:spcPct val="150000"/>
              </a:lnSpc>
            </a:pPr>
            <a:r>
              <a:rPr lang="en-GB" sz="1700" spc="600" dirty="0">
                <a:solidFill>
                  <a:srgbClr val="CADF9E"/>
                </a:solidFill>
                <a:latin typeface="Calder Dark" pitchFamily="2" charset="0"/>
              </a:rPr>
              <a:t>CON</a:t>
            </a:r>
            <a:r>
              <a:rPr lang="en-GB" sz="1700" spc="600" dirty="0">
                <a:solidFill>
                  <a:srgbClr val="595358"/>
                </a:solidFill>
                <a:latin typeface="Calder Dark" pitchFamily="2" charset="0"/>
              </a:rPr>
              <a:t> </a:t>
            </a:r>
          </a:p>
          <a:p>
            <a:pPr algn="r">
              <a:lnSpc>
                <a:spcPct val="150000"/>
              </a:lnSpc>
            </a:pPr>
            <a:r>
              <a:rPr lang="en-GB" sz="1700" spc="600" dirty="0">
                <a:solidFill>
                  <a:srgbClr val="595358"/>
                </a:solidFill>
                <a:latin typeface="Calder Dark" pitchFamily="2" charset="0"/>
              </a:rPr>
              <a:t>JAIME VALLAURE</a:t>
            </a:r>
          </a:p>
          <a:p>
            <a:pPr algn="r">
              <a:lnSpc>
                <a:spcPct val="150000"/>
              </a:lnSpc>
            </a:pPr>
            <a:r>
              <a:rPr lang="en-US" sz="1700" spc="600" dirty="0">
                <a:solidFill>
                  <a:srgbClr val="CADF9E"/>
                </a:solidFill>
                <a:latin typeface="Calder Dark" pitchFamily="2" charset="0"/>
              </a:rPr>
              <a:t>LO IMPOSIBLE. </a:t>
            </a:r>
          </a:p>
          <a:p>
            <a:pPr algn="r">
              <a:lnSpc>
                <a:spcPct val="150000"/>
              </a:lnSpc>
            </a:pPr>
            <a:r>
              <a:rPr lang="en-US" sz="1700" spc="600" dirty="0">
                <a:solidFill>
                  <a:srgbClr val="CADF9E"/>
                </a:solidFill>
                <a:latin typeface="Calder Dark" pitchFamily="2" charset="0"/>
              </a:rPr>
              <a:t>LA MITAD 5.6</a:t>
            </a:r>
          </a:p>
          <a:p>
            <a:pPr algn="r">
              <a:lnSpc>
                <a:spcPct val="150000"/>
              </a:lnSpc>
            </a:pPr>
            <a:endParaRPr lang="en-GB" sz="1700" spc="600" dirty="0">
              <a:solidFill>
                <a:srgbClr val="595358"/>
              </a:solidFill>
              <a:latin typeface="Calder Dark" pitchFamily="2" charset="0"/>
            </a:endParaRPr>
          </a:p>
          <a:p>
            <a:pPr algn="r">
              <a:lnSpc>
                <a:spcPct val="150000"/>
              </a:lnSpc>
            </a:pPr>
            <a:endParaRPr lang="en-GB" sz="1700" spc="600" dirty="0">
              <a:solidFill>
                <a:srgbClr val="CADF9E"/>
              </a:solidFill>
              <a:latin typeface="Calder Dark" pitchFamily="2" charset="0"/>
            </a:endParaRPr>
          </a:p>
          <a:p>
            <a:pPr algn="r">
              <a:lnSpc>
                <a:spcPct val="150000"/>
              </a:lnSpc>
            </a:pPr>
            <a:r>
              <a:rPr lang="en-GB" sz="1200" spc="300" dirty="0">
                <a:solidFill>
                  <a:srgbClr val="CADF9E"/>
                </a:solidFill>
                <a:latin typeface="Calder Dark" pitchFamily="2" charset="0"/>
              </a:rPr>
              <a:t>LUNES DE LECLAB</a:t>
            </a:r>
          </a:p>
          <a:p>
            <a:pPr algn="r">
              <a:lnSpc>
                <a:spcPct val="150000"/>
              </a:lnSpc>
            </a:pPr>
            <a:r>
              <a:rPr lang="en-GB" sz="1200" spc="300" dirty="0">
                <a:solidFill>
                  <a:srgbClr val="CADF9E"/>
                </a:solidFill>
                <a:latin typeface="Calder Dark" pitchFamily="2" charset="0"/>
              </a:rPr>
              <a:t>05 DE SEPTIEMBRE</a:t>
            </a:r>
          </a:p>
          <a:p>
            <a:pPr algn="r">
              <a:lnSpc>
                <a:spcPct val="150000"/>
              </a:lnSpc>
            </a:pPr>
            <a:r>
              <a:rPr lang="en-GB" sz="1200" spc="300" dirty="0">
                <a:solidFill>
                  <a:srgbClr val="CADF9E"/>
                </a:solidFill>
                <a:latin typeface="Calder Dark" pitchFamily="2" charset="0"/>
              </a:rPr>
              <a:t>DE 19:30 A 22:30</a:t>
            </a:r>
          </a:p>
          <a:p>
            <a:pPr algn="r">
              <a:lnSpc>
                <a:spcPct val="150000"/>
              </a:lnSpc>
            </a:pPr>
            <a:r>
              <a:rPr lang="en-GB" sz="1200" spc="300" dirty="0">
                <a:solidFill>
                  <a:srgbClr val="CADF9E"/>
                </a:solidFill>
                <a:latin typeface="Calder Dark" pitchFamily="2" charset="0"/>
              </a:rPr>
              <a:t>C/FERRAZ, 2. PRIMERO IZDA</a:t>
            </a:r>
          </a:p>
          <a:p>
            <a:pPr algn="r">
              <a:lnSpc>
                <a:spcPct val="150000"/>
              </a:lnSpc>
            </a:pPr>
            <a:r>
              <a:rPr lang="en-GB" sz="1200" spc="300" dirty="0">
                <a:solidFill>
                  <a:srgbClr val="CADF9E"/>
                </a:solidFill>
                <a:latin typeface="Calder Dark" pitchFamily="2" charset="0"/>
              </a:rPr>
              <a:t>MADRID</a:t>
            </a:r>
            <a:endParaRPr lang="en-ES" sz="1200" spc="300" dirty="0"/>
          </a:p>
        </p:txBody>
      </p:sp>
      <p:sp>
        <p:nvSpPr>
          <p:cNvPr id="7" name="Rectangle 5">
            <a:extLst>
              <a:ext uri="{FF2B5EF4-FFF2-40B4-BE49-F238E27FC236}">
                <a16:creationId xmlns:a16="http://schemas.microsoft.com/office/drawing/2014/main" id="{ABE17588-00B3-1BDD-8AD9-9CB8B8F0303A}"/>
              </a:ext>
            </a:extLst>
          </p:cNvPr>
          <p:cNvSpPr/>
          <p:nvPr/>
        </p:nvSpPr>
        <p:spPr>
          <a:xfrm rot="5400000">
            <a:off x="3152705" y="3153514"/>
            <a:ext cx="391886" cy="51272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4355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146B9-A4B1-6F52-91FF-AD07EE7A8CE3}"/>
              </a:ext>
            </a:extLst>
          </p:cNvPr>
          <p:cNvSpPr/>
          <p:nvPr/>
        </p:nvSpPr>
        <p:spPr>
          <a:xfrm>
            <a:off x="1366190" y="0"/>
            <a:ext cx="391886" cy="3465513"/>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109A50F9-BE2A-7A40-7B58-38A25B49429B}"/>
              </a:ext>
            </a:extLst>
          </p:cNvPr>
          <p:cNvSpPr txBox="1"/>
          <p:nvPr/>
        </p:nvSpPr>
        <p:spPr>
          <a:xfrm>
            <a:off x="1850753" y="2764304"/>
            <a:ext cx="3994876" cy="830997"/>
          </a:xfrm>
          <a:prstGeom prst="rect">
            <a:avLst/>
          </a:prstGeom>
          <a:noFill/>
        </p:spPr>
        <p:txBody>
          <a:bodyPr wrap="square" rtlCol="0">
            <a:spAutoFit/>
          </a:bodyPr>
          <a:lstStyle/>
          <a:p>
            <a:r>
              <a:rPr lang="en-GB" sz="2400" spc="300" dirty="0">
                <a:solidFill>
                  <a:srgbClr val="595358"/>
                </a:solidFill>
                <a:latin typeface="Calder Dark" pitchFamily="2" charset="0"/>
              </a:rPr>
              <a:t>FERNANDO PORRAS</a:t>
            </a:r>
          </a:p>
          <a:p>
            <a:endParaRPr lang="en-ES" sz="2400" dirty="0"/>
          </a:p>
        </p:txBody>
      </p:sp>
    </p:spTree>
    <p:extLst>
      <p:ext uri="{BB962C8B-B14F-4D97-AF65-F5344CB8AC3E}">
        <p14:creationId xmlns:p14="http://schemas.microsoft.com/office/powerpoint/2010/main" val="526582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A5A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2352952"/>
          </a:xfrm>
          <a:prstGeom prst="rect">
            <a:avLst/>
          </a:prstGeom>
          <a:noFill/>
        </p:spPr>
        <p:txBody>
          <a:bodyPr wrap="square" rtlCol="0">
            <a:spAutoFit/>
          </a:bodyPr>
          <a:lstStyle/>
          <a:p>
            <a:pPr>
              <a:lnSpc>
                <a:spcPct val="150000"/>
              </a:lnSpc>
            </a:pPr>
            <a:r>
              <a:rPr lang="en-GB" sz="2000" spc="600" dirty="0">
                <a:solidFill>
                  <a:srgbClr val="CADF9E"/>
                </a:solidFill>
                <a:latin typeface="Calder Dark" pitchFamily="2" charset="0"/>
              </a:rPr>
              <a:t>UNA VIDA BUENA ES </a:t>
            </a:r>
            <a:r>
              <a:rPr lang="en-GB" sz="2000" spc="600" dirty="0">
                <a:solidFill>
                  <a:srgbClr val="595358"/>
                </a:solidFill>
                <a:latin typeface="Calder Dark" pitchFamily="2" charset="0"/>
              </a:rPr>
              <a:t>IR ANDANDO DESDE EL MATADERO HASTA</a:t>
            </a:r>
          </a:p>
          <a:p>
            <a:pPr>
              <a:lnSpc>
                <a:spcPct val="150000"/>
              </a:lnSpc>
            </a:pPr>
            <a:r>
              <a:rPr lang="en-GB" sz="2000" spc="600" dirty="0">
                <a:solidFill>
                  <a:srgbClr val="595358"/>
                </a:solidFill>
                <a:latin typeface="Calder Dark" pitchFamily="2" charset="0"/>
              </a:rPr>
              <a:t>PLAZA ESPAÑA SIN PISAR EL ASFALTO.</a:t>
            </a:r>
            <a:endParaRPr lang="en-ES" sz="2000" spc="600" dirty="0"/>
          </a:p>
        </p:txBody>
      </p:sp>
      <p:sp>
        <p:nvSpPr>
          <p:cNvPr id="6" name="Rectangle 5">
            <a:extLst>
              <a:ext uri="{FF2B5EF4-FFF2-40B4-BE49-F238E27FC236}">
                <a16:creationId xmlns:a16="http://schemas.microsoft.com/office/drawing/2014/main" id="{FA8146B9-A4B1-6F52-91FF-AD07EE7A8CE3}"/>
              </a:ext>
            </a:extLst>
          </p:cNvPr>
          <p:cNvSpPr/>
          <p:nvPr/>
        </p:nvSpPr>
        <p:spPr>
          <a:xfrm>
            <a:off x="1153704" y="507968"/>
            <a:ext cx="391886" cy="2812175"/>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02A4CC3E-3D32-F81A-A395-C51F86E26A55}"/>
              </a:ext>
            </a:extLst>
          </p:cNvPr>
          <p:cNvSpPr txBox="1"/>
          <p:nvPr/>
        </p:nvSpPr>
        <p:spPr>
          <a:xfrm>
            <a:off x="7271656" y="2690336"/>
            <a:ext cx="3864429" cy="2031325"/>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l </a:t>
            </a:r>
            <a:r>
              <a:rPr lang="en-US" dirty="0" err="1"/>
              <a:t>arquitecto</a:t>
            </a:r>
            <a:r>
              <a:rPr lang="en-US" dirty="0"/>
              <a:t> Fernando Porras </a:t>
            </a:r>
            <a:r>
              <a:rPr lang="en-US" dirty="0" err="1"/>
              <a:t>nos</a:t>
            </a:r>
            <a:r>
              <a:rPr lang="en-US" dirty="0"/>
              <a:t> ha </a:t>
            </a:r>
            <a:r>
              <a:rPr lang="en-US" dirty="0" err="1"/>
              <a:t>contado</a:t>
            </a:r>
            <a:r>
              <a:rPr lang="en-US" dirty="0"/>
              <a:t> </a:t>
            </a:r>
            <a:r>
              <a:rPr lang="en-US" dirty="0" err="1"/>
              <a:t>por</a:t>
            </a:r>
            <a:r>
              <a:rPr lang="en-US" dirty="0"/>
              <a:t> </a:t>
            </a:r>
            <a:r>
              <a:rPr lang="en-US" dirty="0" err="1"/>
              <a:t>qué</a:t>
            </a:r>
            <a:r>
              <a:rPr lang="en-US" dirty="0"/>
              <a:t> </a:t>
            </a:r>
            <a:r>
              <a:rPr lang="en-US" dirty="0" err="1"/>
              <a:t>el</a:t>
            </a:r>
            <a:r>
              <a:rPr lang="en-US" dirty="0"/>
              <a:t> </a:t>
            </a:r>
            <a:r>
              <a:rPr lang="en-US" dirty="0" err="1"/>
              <a:t>diseño</a:t>
            </a:r>
            <a:r>
              <a:rPr lang="en-US" dirty="0"/>
              <a:t> de </a:t>
            </a:r>
            <a:r>
              <a:rPr lang="en-US" dirty="0" err="1"/>
              <a:t>una</a:t>
            </a:r>
            <a:r>
              <a:rPr lang="en-US" dirty="0"/>
              <a:t> ciudad es tan </a:t>
            </a:r>
            <a:r>
              <a:rPr lang="en-US" dirty="0" err="1"/>
              <a:t>importante</a:t>
            </a:r>
            <a:r>
              <a:rPr lang="en-US" dirty="0"/>
              <a:t> para </a:t>
            </a:r>
            <a:r>
              <a:rPr lang="en-US" dirty="0" err="1"/>
              <a:t>poder</a:t>
            </a:r>
            <a:r>
              <a:rPr lang="en-US" dirty="0"/>
              <a:t> </a:t>
            </a:r>
            <a:r>
              <a:rPr lang="en-US" dirty="0" err="1"/>
              <a:t>vivir</a:t>
            </a:r>
            <a:r>
              <a:rPr lang="en-US" dirty="0"/>
              <a:t> </a:t>
            </a:r>
            <a:r>
              <a:rPr lang="en-US" dirty="0" err="1"/>
              <a:t>una</a:t>
            </a:r>
            <a:r>
              <a:rPr lang="en-US" dirty="0"/>
              <a:t> #</a:t>
            </a:r>
            <a:r>
              <a:rPr lang="en-US" dirty="0" err="1"/>
              <a:t>VidaBuena</a:t>
            </a:r>
            <a:r>
              <a:rPr lang="en-US" dirty="0"/>
              <a:t>. Spoiler: </a:t>
            </a:r>
            <a:r>
              <a:rPr lang="en-US" dirty="0" err="1"/>
              <a:t>necesitamos</a:t>
            </a:r>
            <a:r>
              <a:rPr lang="en-US" dirty="0"/>
              <a:t> que la ciudad se </a:t>
            </a:r>
            <a:r>
              <a:rPr lang="en-US" dirty="0" err="1"/>
              <a:t>conforme</a:t>
            </a:r>
            <a:r>
              <a:rPr lang="en-US" dirty="0"/>
              <a:t> </a:t>
            </a:r>
            <a:r>
              <a:rPr lang="en-US" dirty="0" err="1"/>
              <a:t>también</a:t>
            </a:r>
            <a:r>
              <a:rPr lang="en-US" dirty="0"/>
              <a:t> </a:t>
            </a:r>
            <a:r>
              <a:rPr lang="en-US" dirty="0" err="1"/>
              <a:t>por</a:t>
            </a:r>
            <a:r>
              <a:rPr lang="en-US" dirty="0"/>
              <a:t> </a:t>
            </a:r>
            <a:r>
              <a:rPr lang="en-US" dirty="0" err="1"/>
              <a:t>todo</a:t>
            </a:r>
            <a:r>
              <a:rPr lang="en-US" dirty="0"/>
              <a:t> lo que no es ciudad.</a:t>
            </a:r>
          </a:p>
        </p:txBody>
      </p:sp>
    </p:spTree>
    <p:extLst>
      <p:ext uri="{BB962C8B-B14F-4D97-AF65-F5344CB8AC3E}">
        <p14:creationId xmlns:p14="http://schemas.microsoft.com/office/powerpoint/2010/main" val="182572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519C1-32E8-894A-B94E-E11D0A34E3B7}"/>
              </a:ext>
            </a:extLst>
          </p:cNvPr>
          <p:cNvSpPr/>
          <p:nvPr/>
        </p:nvSpPr>
        <p:spPr>
          <a:xfrm>
            <a:off x="785010" y="507968"/>
            <a:ext cx="5877047" cy="5842064"/>
          </a:xfrm>
          <a:prstGeom prst="rect">
            <a:avLst/>
          </a:prstGeom>
          <a:solidFill>
            <a:srgbClr val="59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 name="TextBox 6">
            <a:extLst>
              <a:ext uri="{FF2B5EF4-FFF2-40B4-BE49-F238E27FC236}">
                <a16:creationId xmlns:a16="http://schemas.microsoft.com/office/drawing/2014/main" id="{109A50F9-BE2A-7A40-7B58-38A25B49429B}"/>
              </a:ext>
            </a:extLst>
          </p:cNvPr>
          <p:cNvSpPr txBox="1"/>
          <p:nvPr/>
        </p:nvSpPr>
        <p:spPr>
          <a:xfrm>
            <a:off x="1720126" y="2013190"/>
            <a:ext cx="4027532" cy="2353593"/>
          </a:xfrm>
          <a:prstGeom prst="rect">
            <a:avLst/>
          </a:prstGeom>
          <a:noFill/>
        </p:spPr>
        <p:txBody>
          <a:bodyPr wrap="square" rtlCol="0">
            <a:spAutoFit/>
          </a:bodyPr>
          <a:lstStyle/>
          <a:p>
            <a:pPr algn="r">
              <a:lnSpc>
                <a:spcPct val="150000"/>
              </a:lnSpc>
            </a:pPr>
            <a:r>
              <a:rPr lang="en-GB" sz="2000" spc="600" dirty="0">
                <a:solidFill>
                  <a:srgbClr val="CADF9E"/>
                </a:solidFill>
                <a:latin typeface="Calder Dark" pitchFamily="2" charset="0"/>
              </a:rPr>
              <a:t>UNA VIDA BUENA ES </a:t>
            </a:r>
            <a:r>
              <a:rPr lang="en-GB" sz="2000" spc="600" dirty="0">
                <a:solidFill>
                  <a:srgbClr val="A5AC96"/>
                </a:solidFill>
                <a:latin typeface="Calder Dark" pitchFamily="2" charset="0"/>
              </a:rPr>
              <a:t>MADRID ENAMORÁNDOSE OTRA VEZ DEL MANZANARES.</a:t>
            </a:r>
            <a:endParaRPr lang="en-ES" sz="2000" spc="600" dirty="0">
              <a:solidFill>
                <a:srgbClr val="A5AC96"/>
              </a:solidFill>
            </a:endParaRPr>
          </a:p>
        </p:txBody>
      </p:sp>
      <p:sp>
        <p:nvSpPr>
          <p:cNvPr id="6" name="Rectangle 5">
            <a:extLst>
              <a:ext uri="{FF2B5EF4-FFF2-40B4-BE49-F238E27FC236}">
                <a16:creationId xmlns:a16="http://schemas.microsoft.com/office/drawing/2014/main" id="{FA8146B9-A4B1-6F52-91FF-AD07EE7A8CE3}"/>
              </a:ext>
            </a:extLst>
          </p:cNvPr>
          <p:cNvSpPr/>
          <p:nvPr/>
        </p:nvSpPr>
        <p:spPr>
          <a:xfrm rot="5400000">
            <a:off x="2977864" y="-656039"/>
            <a:ext cx="391886" cy="4777589"/>
          </a:xfrm>
          <a:prstGeom prst="rect">
            <a:avLst/>
          </a:prstGeom>
          <a:solidFill>
            <a:srgbClr val="CAD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DD1825ED-A844-F73A-172A-C8C52C0FADD9}"/>
              </a:ext>
            </a:extLst>
          </p:cNvPr>
          <p:cNvSpPr txBox="1"/>
          <p:nvPr/>
        </p:nvSpPr>
        <p:spPr>
          <a:xfrm>
            <a:off x="7271656" y="2690336"/>
            <a:ext cx="3864429" cy="1754326"/>
          </a:xfrm>
          <a:prstGeom prst="rect">
            <a:avLst/>
          </a:prstGeom>
          <a:noFill/>
        </p:spPr>
        <p:txBody>
          <a:bodyPr wrap="square">
            <a:spAutoFit/>
          </a:bodyPr>
          <a:lstStyle/>
          <a:p>
            <a:r>
              <a:rPr lang="en-US" b="1" dirty="0">
                <a:solidFill>
                  <a:srgbClr val="000000"/>
                </a:solidFill>
                <a:latin typeface="Calibri" panose="020F0502020204030204" pitchFamily="34" charset="0"/>
              </a:rPr>
              <a:t>Post Copy:</a:t>
            </a:r>
            <a:endParaRPr lang="en-US" sz="1800" b="0" i="0" u="none" strike="noStrike" dirty="0">
              <a:solidFill>
                <a:srgbClr val="000000"/>
              </a:solidFill>
              <a:effectLst/>
              <a:latin typeface="Calibri" panose="020F0502020204030204" pitchFamily="34" charset="0"/>
            </a:endParaRPr>
          </a:p>
          <a:p>
            <a:r>
              <a:rPr lang="en-US" dirty="0"/>
              <a:t>Madrid y </a:t>
            </a:r>
            <a:r>
              <a:rPr lang="en-US" dirty="0" err="1"/>
              <a:t>el</a:t>
            </a:r>
            <a:r>
              <a:rPr lang="en-US" dirty="0"/>
              <a:t> </a:t>
            </a:r>
            <a:r>
              <a:rPr lang="en-US" dirty="0" err="1"/>
              <a:t>agua</a:t>
            </a:r>
            <a:r>
              <a:rPr lang="en-US" dirty="0"/>
              <a:t>: </a:t>
            </a:r>
            <a:r>
              <a:rPr lang="en-US" dirty="0" err="1"/>
              <a:t>una</a:t>
            </a:r>
            <a:r>
              <a:rPr lang="en-US" dirty="0"/>
              <a:t> </a:t>
            </a:r>
            <a:r>
              <a:rPr lang="en-US" dirty="0" err="1"/>
              <a:t>relación</a:t>
            </a:r>
            <a:r>
              <a:rPr lang="en-US" dirty="0"/>
              <a:t> que </a:t>
            </a:r>
            <a:r>
              <a:rPr lang="en-US" dirty="0" err="1"/>
              <a:t>desaparece</a:t>
            </a:r>
            <a:r>
              <a:rPr lang="en-US" dirty="0"/>
              <a:t> con </a:t>
            </a:r>
            <a:r>
              <a:rPr lang="en-US" dirty="0" err="1"/>
              <a:t>el</a:t>
            </a:r>
            <a:r>
              <a:rPr lang="en-US" dirty="0"/>
              <a:t> </a:t>
            </a:r>
            <a:r>
              <a:rPr lang="en-US" dirty="0" err="1"/>
              <a:t>invierno</a:t>
            </a:r>
            <a:r>
              <a:rPr lang="en-US" dirty="0"/>
              <a:t>, se </a:t>
            </a:r>
            <a:r>
              <a:rPr lang="en-US" dirty="0" err="1"/>
              <a:t>despierta</a:t>
            </a:r>
            <a:r>
              <a:rPr lang="en-US" dirty="0"/>
              <a:t> con </a:t>
            </a:r>
            <a:r>
              <a:rPr lang="en-US" dirty="0" err="1"/>
              <a:t>los</a:t>
            </a:r>
            <a:r>
              <a:rPr lang="en-US" dirty="0"/>
              <a:t> </a:t>
            </a:r>
            <a:r>
              <a:rPr lang="en-US" dirty="0" err="1"/>
              <a:t>deshielos</a:t>
            </a:r>
            <a:r>
              <a:rPr lang="en-US" dirty="0"/>
              <a:t> y </a:t>
            </a:r>
            <a:r>
              <a:rPr lang="en-US" dirty="0" err="1"/>
              <a:t>reaparece</a:t>
            </a:r>
            <a:r>
              <a:rPr lang="en-US" dirty="0"/>
              <a:t> con la primavera. </a:t>
            </a:r>
            <a:r>
              <a:rPr lang="en-US" dirty="0" err="1"/>
              <a:t>Viviendo</a:t>
            </a:r>
            <a:r>
              <a:rPr lang="en-US" dirty="0"/>
              <a:t> </a:t>
            </a:r>
            <a:r>
              <a:rPr lang="en-US" dirty="0" err="1"/>
              <a:t>juntos</a:t>
            </a:r>
            <a:r>
              <a:rPr lang="en-US" dirty="0"/>
              <a:t> </a:t>
            </a:r>
            <a:r>
              <a:rPr lang="en-US" dirty="0" err="1"/>
              <a:t>una</a:t>
            </a:r>
            <a:r>
              <a:rPr lang="en-US" dirty="0"/>
              <a:t> #</a:t>
            </a:r>
            <a:r>
              <a:rPr lang="en-US" dirty="0" err="1"/>
              <a:t>VidaBuena</a:t>
            </a:r>
            <a:r>
              <a:rPr lang="en-US" dirty="0"/>
              <a:t>.</a:t>
            </a:r>
          </a:p>
        </p:txBody>
      </p:sp>
    </p:spTree>
    <p:extLst>
      <p:ext uri="{BB962C8B-B14F-4D97-AF65-F5344CB8AC3E}">
        <p14:creationId xmlns:p14="http://schemas.microsoft.com/office/powerpoint/2010/main" val="244605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27148</TotalTime>
  <Words>2682</Words>
  <Application>Microsoft Office PowerPoint</Application>
  <PresentationFormat>Panorámica</PresentationFormat>
  <Paragraphs>283</Paragraphs>
  <Slides>44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44</vt:i4>
      </vt:variant>
    </vt:vector>
  </HeadingPairs>
  <TitlesOfParts>
    <vt:vector size="49" baseType="lpstr">
      <vt:lpstr>Arial</vt:lpstr>
      <vt:lpstr>Calder Dark</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Fluent 360</dc:creator>
  <cp:lastModifiedBy>carla micaela  jacome utreras</cp:lastModifiedBy>
  <cp:revision>33</cp:revision>
  <dcterms:created xsi:type="dcterms:W3CDTF">2022-08-22T03:22:25Z</dcterms:created>
  <dcterms:modified xsi:type="dcterms:W3CDTF">2024-05-02T12:10:24Z</dcterms:modified>
</cp:coreProperties>
</file>